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63" r:id="rId3"/>
    <p:sldId id="3872" r:id="rId4"/>
    <p:sldId id="270" r:id="rId5"/>
    <p:sldId id="3863" r:id="rId6"/>
    <p:sldId id="3862" r:id="rId7"/>
    <p:sldId id="3877" r:id="rId8"/>
    <p:sldId id="3852" r:id="rId9"/>
    <p:sldId id="3878" r:id="rId10"/>
    <p:sldId id="3857" r:id="rId11"/>
    <p:sldId id="3879" r:id="rId12"/>
    <p:sldId id="3859" r:id="rId13"/>
    <p:sldId id="3904" r:id="rId14"/>
    <p:sldId id="3903" r:id="rId15"/>
    <p:sldId id="3890" r:id="rId16"/>
    <p:sldId id="3891" r:id="rId17"/>
    <p:sldId id="3892" r:id="rId18"/>
    <p:sldId id="3893" r:id="rId19"/>
    <p:sldId id="3895" r:id="rId20"/>
    <p:sldId id="3896" r:id="rId21"/>
    <p:sldId id="3884" r:id="rId22"/>
    <p:sldId id="3897" r:id="rId23"/>
    <p:sldId id="3898" r:id="rId24"/>
    <p:sldId id="3899" r:id="rId25"/>
    <p:sldId id="3900" r:id="rId26"/>
    <p:sldId id="3901" r:id="rId27"/>
    <p:sldId id="3902" r:id="rId28"/>
    <p:sldId id="3880" r:id="rId29"/>
    <p:sldId id="27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49" autoAdjust="0"/>
    <p:restoredTop sz="96353" autoAdjust="0"/>
  </p:normalViewPr>
  <p:slideViewPr>
    <p:cSldViewPr snapToGrid="0" snapToObjects="1">
      <p:cViewPr varScale="1">
        <p:scale>
          <a:sx n="114" d="100"/>
          <a:sy n="114" d="100"/>
        </p:scale>
        <p:origin x="1520" y="48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DB5455-B077-C74C-A09F-8C0283E0A51B}" type="datetimeFigureOut">
              <a:rPr lang="en-US" smtClean="0"/>
              <a:t>5/6/25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86B8A6-F1B0-DE4C-92A1-E976D4F501FA}" type="slidenum">
              <a:rPr lang="en-US" smtClean="0"/>
              <a:t>‹#›</a:t>
            </a:fld>
            <a:endParaRPr lang="en-US"/>
          </a:p>
        </p:txBody>
      </p:sp>
    </p:spTree>
    <p:extLst>
      <p:ext uri="{BB962C8B-B14F-4D97-AF65-F5344CB8AC3E}">
        <p14:creationId xmlns:p14="http://schemas.microsoft.com/office/powerpoint/2010/main" val="31323994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97853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821C82-BA51-4D48-B137-FF656C5CBDB3}" type="datetimeFigureOut">
              <a:rPr lang="en-US" smtClean="0"/>
              <a:t>5/6/25</a:t>
            </a:fld>
            <a:endParaRPr lang="en-US"/>
          </a:p>
        </p:txBody>
      </p:sp>
      <p:sp>
        <p:nvSpPr>
          <p:cNvPr id="5" name="Footer Placeholder 4"/>
          <p:cNvSpPr>
            <a:spLocks noGrp="1"/>
          </p:cNvSpPr>
          <p:nvPr>
            <p:ph type="ftr" sz="quarter" idx="11"/>
          </p:nvPr>
        </p:nvSpPr>
        <p:spPr>
          <a:xfrm>
            <a:off x="980661" y="6356350"/>
            <a:ext cx="11211336" cy="489584"/>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7DFB403-5E76-C845-8B0C-52AEECCA9F46}" type="slidenum">
              <a:rPr lang="en-US" smtClean="0"/>
              <a:t>‹#›</a:t>
            </a:fld>
            <a:endParaRPr lang="en-US"/>
          </a:p>
        </p:txBody>
      </p:sp>
    </p:spTree>
    <p:extLst>
      <p:ext uri="{BB962C8B-B14F-4D97-AF65-F5344CB8AC3E}">
        <p14:creationId xmlns:p14="http://schemas.microsoft.com/office/powerpoint/2010/main" val="46584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A821C82-BA51-4D48-B137-FF656C5CBDB3}" type="datetimeFigureOut">
              <a:rPr lang="en-US" smtClean="0"/>
              <a:t>5/6/25</a:t>
            </a:fld>
            <a:endParaRPr lang="en-US"/>
          </a:p>
        </p:txBody>
      </p:sp>
      <p:sp>
        <p:nvSpPr>
          <p:cNvPr id="5" name="Footer Placeholder 4"/>
          <p:cNvSpPr>
            <a:spLocks noGrp="1"/>
          </p:cNvSpPr>
          <p:nvPr>
            <p:ph type="ftr" sz="quarter" idx="11"/>
          </p:nvPr>
        </p:nvSpPr>
        <p:spPr>
          <a:xfrm>
            <a:off x="980661" y="6356350"/>
            <a:ext cx="11211336" cy="489584"/>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7DFB403-5E76-C845-8B0C-52AEECCA9F46}" type="slidenum">
              <a:rPr lang="en-US" smtClean="0"/>
              <a:t>‹#›</a:t>
            </a:fld>
            <a:endParaRPr lang="en-US"/>
          </a:p>
        </p:txBody>
      </p:sp>
    </p:spTree>
    <p:extLst>
      <p:ext uri="{BB962C8B-B14F-4D97-AF65-F5344CB8AC3E}">
        <p14:creationId xmlns:p14="http://schemas.microsoft.com/office/powerpoint/2010/main" val="222566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8045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980661" y="6356350"/>
            <a:ext cx="11211336" cy="4895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7DFB403-5E76-C845-8B0C-52AEECCA9F46}" type="slidenum">
              <a:rPr lang="en-US" smtClean="0"/>
              <a:t>‹#›</a:t>
            </a:fld>
            <a:endParaRPr lang="en-US"/>
          </a:p>
        </p:txBody>
      </p:sp>
    </p:spTree>
    <p:extLst>
      <p:ext uri="{BB962C8B-B14F-4D97-AF65-F5344CB8AC3E}">
        <p14:creationId xmlns:p14="http://schemas.microsoft.com/office/powerpoint/2010/main" val="381163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821C82-BA51-4D48-B137-FF656C5CBDB3}" type="datetimeFigureOut">
              <a:rPr lang="en-US" smtClean="0"/>
              <a:t>5/6/25</a:t>
            </a:fld>
            <a:endParaRPr lang="en-US"/>
          </a:p>
        </p:txBody>
      </p:sp>
      <p:sp>
        <p:nvSpPr>
          <p:cNvPr id="6" name="Footer Placeholder 5"/>
          <p:cNvSpPr>
            <a:spLocks noGrp="1"/>
          </p:cNvSpPr>
          <p:nvPr>
            <p:ph type="ftr" sz="quarter" idx="11"/>
          </p:nvPr>
        </p:nvSpPr>
        <p:spPr>
          <a:xfrm>
            <a:off x="980661" y="6356350"/>
            <a:ext cx="11211336" cy="489584"/>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7DFB403-5E76-C845-8B0C-52AEECCA9F46}" type="slidenum">
              <a:rPr lang="en-US" smtClean="0"/>
              <a:t>‹#›</a:t>
            </a:fld>
            <a:endParaRPr lang="en-US"/>
          </a:p>
        </p:txBody>
      </p:sp>
    </p:spTree>
    <p:extLst>
      <p:ext uri="{BB962C8B-B14F-4D97-AF65-F5344CB8AC3E}">
        <p14:creationId xmlns:p14="http://schemas.microsoft.com/office/powerpoint/2010/main" val="2932369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9A821C82-BA51-4D48-B137-FF656C5CBDB3}" type="datetimeFigureOut">
              <a:rPr lang="en-US" smtClean="0"/>
              <a:t>5/6/25</a:t>
            </a:fld>
            <a:endParaRPr lang="en-US"/>
          </a:p>
        </p:txBody>
      </p:sp>
      <p:sp>
        <p:nvSpPr>
          <p:cNvPr id="8" name="Footer Placeholder 7"/>
          <p:cNvSpPr>
            <a:spLocks noGrp="1"/>
          </p:cNvSpPr>
          <p:nvPr>
            <p:ph type="ftr" sz="quarter" idx="11"/>
          </p:nvPr>
        </p:nvSpPr>
        <p:spPr>
          <a:xfrm>
            <a:off x="980661" y="6356350"/>
            <a:ext cx="11211336" cy="489584"/>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7DFB403-5E76-C845-8B0C-52AEECCA9F46}" type="slidenum">
              <a:rPr lang="en-US" smtClean="0"/>
              <a:t>‹#›</a:t>
            </a:fld>
            <a:endParaRPr lang="en-US"/>
          </a:p>
        </p:txBody>
      </p:sp>
    </p:spTree>
    <p:extLst>
      <p:ext uri="{BB962C8B-B14F-4D97-AF65-F5344CB8AC3E}">
        <p14:creationId xmlns:p14="http://schemas.microsoft.com/office/powerpoint/2010/main" val="4004619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A821C82-BA51-4D48-B137-FF656C5CBDB3}" type="datetimeFigureOut">
              <a:rPr lang="en-US" smtClean="0"/>
              <a:t>5/6/25</a:t>
            </a:fld>
            <a:endParaRPr lang="en-US"/>
          </a:p>
        </p:txBody>
      </p:sp>
      <p:sp>
        <p:nvSpPr>
          <p:cNvPr id="4" name="Footer Placeholder 3"/>
          <p:cNvSpPr>
            <a:spLocks noGrp="1"/>
          </p:cNvSpPr>
          <p:nvPr>
            <p:ph type="ftr" sz="quarter" idx="11"/>
          </p:nvPr>
        </p:nvSpPr>
        <p:spPr>
          <a:xfrm>
            <a:off x="980661" y="6356350"/>
            <a:ext cx="11211336" cy="489584"/>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7DFB403-5E76-C845-8B0C-52AEECCA9F46}" type="slidenum">
              <a:rPr lang="en-US" smtClean="0"/>
              <a:t>‹#›</a:t>
            </a:fld>
            <a:endParaRPr lang="en-US"/>
          </a:p>
        </p:txBody>
      </p:sp>
    </p:spTree>
    <p:extLst>
      <p:ext uri="{BB962C8B-B14F-4D97-AF65-F5344CB8AC3E}">
        <p14:creationId xmlns:p14="http://schemas.microsoft.com/office/powerpoint/2010/main" val="275627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9A821C82-BA51-4D48-B137-FF656C5CBDB3}" type="datetimeFigureOut">
              <a:rPr lang="en-US" smtClean="0"/>
              <a:t>5/6/25</a:t>
            </a:fld>
            <a:endParaRPr lang="en-US"/>
          </a:p>
        </p:txBody>
      </p:sp>
      <p:sp>
        <p:nvSpPr>
          <p:cNvPr id="3" name="Footer Placeholder 2"/>
          <p:cNvSpPr>
            <a:spLocks noGrp="1"/>
          </p:cNvSpPr>
          <p:nvPr>
            <p:ph type="ftr" sz="quarter" idx="11"/>
          </p:nvPr>
        </p:nvSpPr>
        <p:spPr>
          <a:xfrm>
            <a:off x="980661" y="6356350"/>
            <a:ext cx="11211336" cy="489584"/>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7DFB403-5E76-C845-8B0C-52AEECCA9F46}" type="slidenum">
              <a:rPr lang="en-US" smtClean="0"/>
              <a:t>‹#›</a:t>
            </a:fld>
            <a:endParaRPr lang="en-US"/>
          </a:p>
        </p:txBody>
      </p:sp>
    </p:spTree>
    <p:extLst>
      <p:ext uri="{BB962C8B-B14F-4D97-AF65-F5344CB8AC3E}">
        <p14:creationId xmlns:p14="http://schemas.microsoft.com/office/powerpoint/2010/main" val="362151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821C82-BA51-4D48-B137-FF656C5CBDB3}" type="datetimeFigureOut">
              <a:rPr lang="en-US" smtClean="0"/>
              <a:t>5/6/25</a:t>
            </a:fld>
            <a:endParaRPr lang="en-US"/>
          </a:p>
        </p:txBody>
      </p:sp>
      <p:sp>
        <p:nvSpPr>
          <p:cNvPr id="6" name="Footer Placeholder 5"/>
          <p:cNvSpPr>
            <a:spLocks noGrp="1"/>
          </p:cNvSpPr>
          <p:nvPr>
            <p:ph type="ftr" sz="quarter" idx="11"/>
          </p:nvPr>
        </p:nvSpPr>
        <p:spPr>
          <a:xfrm>
            <a:off x="980661" y="6356350"/>
            <a:ext cx="11211336" cy="489584"/>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7DFB403-5E76-C845-8B0C-52AEECCA9F46}" type="slidenum">
              <a:rPr lang="en-US" smtClean="0"/>
              <a:t>‹#›</a:t>
            </a:fld>
            <a:endParaRPr lang="en-US"/>
          </a:p>
        </p:txBody>
      </p:sp>
    </p:spTree>
    <p:extLst>
      <p:ext uri="{BB962C8B-B14F-4D97-AF65-F5344CB8AC3E}">
        <p14:creationId xmlns:p14="http://schemas.microsoft.com/office/powerpoint/2010/main" val="3710910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A821C82-BA51-4D48-B137-FF656C5CBDB3}" type="datetimeFigureOut">
              <a:rPr lang="en-US" smtClean="0"/>
              <a:t>5/6/25</a:t>
            </a:fld>
            <a:endParaRPr lang="en-US"/>
          </a:p>
        </p:txBody>
      </p:sp>
      <p:sp>
        <p:nvSpPr>
          <p:cNvPr id="6" name="Footer Placeholder 5"/>
          <p:cNvSpPr>
            <a:spLocks noGrp="1"/>
          </p:cNvSpPr>
          <p:nvPr>
            <p:ph type="ftr" sz="quarter" idx="11"/>
          </p:nvPr>
        </p:nvSpPr>
        <p:spPr>
          <a:xfrm>
            <a:off x="980661" y="6356350"/>
            <a:ext cx="11211336" cy="489584"/>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7DFB403-5E76-C845-8B0C-52AEECCA9F46}" type="slidenum">
              <a:rPr lang="en-US" smtClean="0"/>
              <a:t>‹#›</a:t>
            </a:fld>
            <a:endParaRPr lang="en-US"/>
          </a:p>
        </p:txBody>
      </p:sp>
    </p:spTree>
    <p:extLst>
      <p:ext uri="{BB962C8B-B14F-4D97-AF65-F5344CB8AC3E}">
        <p14:creationId xmlns:p14="http://schemas.microsoft.com/office/powerpoint/2010/main" val="148705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6503544A-0F76-4477-739C-A94130CF1C9E}"/>
              </a:ext>
            </a:extLst>
          </p:cNvPr>
          <p:cNvSpPr>
            <a:spLocks noGrp="1"/>
          </p:cNvSpPr>
          <p:nvPr>
            <p:ph type="title"/>
          </p:nvPr>
        </p:nvSpPr>
        <p:spPr>
          <a:xfrm>
            <a:off x="609600" y="27432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13" name="Footer Placeholder 4">
            <a:extLst>
              <a:ext uri="{FF2B5EF4-FFF2-40B4-BE49-F238E27FC236}">
                <a16:creationId xmlns:a16="http://schemas.microsoft.com/office/drawing/2014/main" id="{599709FA-1C94-AC81-C7CA-5218F38BBC56}"/>
              </a:ext>
            </a:extLst>
          </p:cNvPr>
          <p:cNvSpPr txBox="1">
            <a:spLocks/>
          </p:cNvSpPr>
          <p:nvPr userDrawn="1"/>
        </p:nvSpPr>
        <p:spPr>
          <a:xfrm>
            <a:off x="0" y="6356350"/>
            <a:ext cx="12191997" cy="501650"/>
          </a:xfrm>
          <a:prstGeom prst="rect">
            <a:avLst/>
          </a:prstGeom>
          <a:gradFill flip="none" rotWithShape="1">
            <a:gsLst>
              <a:gs pos="7000">
                <a:schemeClr val="bg1"/>
              </a:gs>
              <a:gs pos="37000">
                <a:schemeClr val="tx2"/>
              </a:gs>
              <a:gs pos="100000">
                <a:schemeClr val="tx2"/>
              </a:gs>
            </a:gsLst>
            <a:lin ang="0" scaled="1"/>
            <a:tileRect/>
          </a:gradFill>
        </p:spPr>
        <p:txBody>
          <a:bodyPr vert="horz" lIns="91440" tIns="45720" rIns="91440" bIns="45720" rtlCol="0" anchor="ctr"/>
          <a:lstStyle>
            <a:defPPr>
              <a:defRPr lang="en-US"/>
            </a:defPPr>
            <a:lvl1pPr marL="0" algn="r" defTabSz="457200" rtl="0" eaLnBrk="1" latinLnBrk="0" hangingPunct="1">
              <a:defRPr sz="1800"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800"/>
              <a:t>Supporting Queen Mary Families, Teachers, and Staff</a:t>
            </a:r>
            <a:endParaRPr lang="en-US" sz="1800" dirty="0"/>
          </a:p>
        </p:txBody>
      </p:sp>
      <p:pic>
        <p:nvPicPr>
          <p:cNvPr id="2" name="Picture 1">
            <a:extLst>
              <a:ext uri="{FF2B5EF4-FFF2-40B4-BE49-F238E27FC236}">
                <a16:creationId xmlns:a16="http://schemas.microsoft.com/office/drawing/2014/main" id="{A9E59EE2-CC93-40D5-7F9F-6DE7F3B9BF80}"/>
              </a:ext>
            </a:extLst>
          </p:cNvPr>
          <p:cNvPicPr>
            <a:picLocks noChangeAspect="1"/>
          </p:cNvPicPr>
          <p:nvPr userDrawn="1"/>
        </p:nvPicPr>
        <p:blipFill>
          <a:blip r:embed="rId13"/>
          <a:stretch>
            <a:fillRect/>
          </a:stretch>
        </p:blipFill>
        <p:spPr>
          <a:xfrm>
            <a:off x="0" y="6268878"/>
            <a:ext cx="817296" cy="589122"/>
          </a:xfrm>
          <a:prstGeom prst="rect">
            <a:avLst/>
          </a:prstGeom>
        </p:spPr>
      </p:pic>
    </p:spTree>
    <p:extLst>
      <p:ext uri="{BB962C8B-B14F-4D97-AF65-F5344CB8AC3E}">
        <p14:creationId xmlns:p14="http://schemas.microsoft.com/office/powerpoint/2010/main" val="3797033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queenmarypac.com/scholarshi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heidi.k.nienaber@gmail.com" TargetMode="External"/><Relationship Id="rId2" Type="http://schemas.openxmlformats.org/officeDocument/2006/relationships/hyperlink" Target="mailto:queenmarypac1@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queenmarypac.com/_files/ugd/092bdb_62599b07356040a4829f2b81a5982d75.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emf"/><Relationship Id="rId7" Type="http://schemas.openxmlformats.org/officeDocument/2006/relationships/image" Target="../media/image10.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46CB0D5-6354-588B-6C17-8E9738746650}"/>
              </a:ext>
            </a:extLst>
          </p:cNvPr>
          <p:cNvPicPr>
            <a:picLocks noChangeAspect="1"/>
          </p:cNvPicPr>
          <p:nvPr/>
        </p:nvPicPr>
        <p:blipFill>
          <a:blip r:embed="rId2"/>
          <a:stretch>
            <a:fillRect/>
          </a:stretch>
        </p:blipFill>
        <p:spPr>
          <a:xfrm>
            <a:off x="1" y="0"/>
            <a:ext cx="8471690" cy="6351104"/>
          </a:xfrm>
          <a:prstGeom prst="rect">
            <a:avLst/>
          </a:prstGeom>
          <a:ln>
            <a:noFill/>
          </a:ln>
        </p:spPr>
      </p:pic>
      <p:sp>
        <p:nvSpPr>
          <p:cNvPr id="2" name="Title 1"/>
          <p:cNvSpPr>
            <a:spLocks noGrp="1"/>
          </p:cNvSpPr>
          <p:nvPr>
            <p:ph type="ctrTitle"/>
          </p:nvPr>
        </p:nvSpPr>
        <p:spPr>
          <a:xfrm>
            <a:off x="7099852" y="904462"/>
            <a:ext cx="3568147" cy="2385391"/>
          </a:xfrm>
        </p:spPr>
        <p:txBody>
          <a:bodyPr>
            <a:noAutofit/>
          </a:bodyPr>
          <a:lstStyle/>
          <a:p>
            <a:pPr algn="l"/>
            <a:r>
              <a:rPr lang="en-US" sz="4800" dirty="0">
                <a:solidFill>
                  <a:schemeClr val="tx2"/>
                </a:solidFill>
              </a:rPr>
              <a:t>Queen Mary Elementary</a:t>
            </a:r>
            <a:br>
              <a:rPr lang="en-US" sz="4800" dirty="0">
                <a:solidFill>
                  <a:schemeClr val="tx2"/>
                </a:solidFill>
              </a:rPr>
            </a:br>
            <a:r>
              <a:rPr lang="en-US" sz="4800" dirty="0">
                <a:solidFill>
                  <a:schemeClr val="tx2"/>
                </a:solidFill>
              </a:rPr>
              <a:t>PAC Meeting</a:t>
            </a:r>
          </a:p>
        </p:txBody>
      </p:sp>
      <p:sp>
        <p:nvSpPr>
          <p:cNvPr id="3" name="Subtitle 2"/>
          <p:cNvSpPr>
            <a:spLocks noGrp="1"/>
          </p:cNvSpPr>
          <p:nvPr>
            <p:ph type="subTitle" idx="1"/>
          </p:nvPr>
        </p:nvSpPr>
        <p:spPr>
          <a:xfrm>
            <a:off x="7099850" y="3289852"/>
            <a:ext cx="4012097" cy="1752600"/>
          </a:xfrm>
        </p:spPr>
        <p:txBody>
          <a:bodyPr>
            <a:normAutofit/>
          </a:bodyPr>
          <a:lstStyle/>
          <a:p>
            <a:pPr algn="l"/>
            <a:r>
              <a:rPr lang="en-US" sz="2400" dirty="0">
                <a:solidFill>
                  <a:schemeClr val="tx1"/>
                </a:solidFill>
              </a:rPr>
              <a:t>Tuesday May 6, 2025</a:t>
            </a:r>
          </a:p>
          <a:p>
            <a:pPr algn="l"/>
            <a:r>
              <a:rPr lang="en-US" sz="2400" dirty="0">
                <a:solidFill>
                  <a:schemeClr val="tx1"/>
                </a:solidFill>
              </a:rPr>
              <a:t>7:30-9:00pm</a:t>
            </a:r>
          </a:p>
        </p:txBody>
      </p:sp>
    </p:spTree>
    <p:extLst>
      <p:ext uri="{BB962C8B-B14F-4D97-AF65-F5344CB8AC3E}">
        <p14:creationId xmlns:p14="http://schemas.microsoft.com/office/powerpoint/2010/main" val="66492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BFC4-D6E3-11F8-A66C-DA6CA6550729}"/>
              </a:ext>
            </a:extLst>
          </p:cNvPr>
          <p:cNvSpPr>
            <a:spLocks noGrp="1"/>
          </p:cNvSpPr>
          <p:nvPr>
            <p:ph type="title"/>
          </p:nvPr>
        </p:nvSpPr>
        <p:spPr>
          <a:xfrm>
            <a:off x="609600" y="274638"/>
            <a:ext cx="10972800" cy="1143000"/>
          </a:xfrm>
        </p:spPr>
        <p:txBody>
          <a:bodyPr/>
          <a:lstStyle/>
          <a:p>
            <a:r>
              <a:rPr lang="en-US" dirty="0"/>
              <a:t>Treasurers’ Report (Raymond)</a:t>
            </a:r>
          </a:p>
        </p:txBody>
      </p:sp>
      <p:sp>
        <p:nvSpPr>
          <p:cNvPr id="7" name="Content Placeholder 6">
            <a:extLst>
              <a:ext uri="{FF2B5EF4-FFF2-40B4-BE49-F238E27FC236}">
                <a16:creationId xmlns:a16="http://schemas.microsoft.com/office/drawing/2014/main" id="{B9BB192F-BAD7-CC84-7980-3D98D89E49D3}"/>
              </a:ext>
            </a:extLst>
          </p:cNvPr>
          <p:cNvSpPr>
            <a:spLocks noGrp="1"/>
          </p:cNvSpPr>
          <p:nvPr>
            <p:ph idx="1"/>
          </p:nvPr>
        </p:nvSpPr>
        <p:spPr>
          <a:xfrm>
            <a:off x="609600" y="1600200"/>
            <a:ext cx="3902765" cy="4525963"/>
          </a:xfrm>
        </p:spPr>
        <p:txBody>
          <a:bodyPr>
            <a:normAutofit/>
          </a:bodyPr>
          <a:lstStyle/>
          <a:p>
            <a:r>
              <a:rPr lang="en-US" sz="2800" dirty="0"/>
              <a:t>Balance at end of March: $17,430</a:t>
            </a:r>
          </a:p>
        </p:txBody>
      </p:sp>
      <p:pic>
        <p:nvPicPr>
          <p:cNvPr id="3" name="Picture 2">
            <a:extLst>
              <a:ext uri="{FF2B5EF4-FFF2-40B4-BE49-F238E27FC236}">
                <a16:creationId xmlns:a16="http://schemas.microsoft.com/office/drawing/2014/main" id="{7EC91DF7-FBCC-9245-C9C4-0CDA3236305D}"/>
              </a:ext>
            </a:extLst>
          </p:cNvPr>
          <p:cNvPicPr>
            <a:picLocks noChangeAspect="1"/>
          </p:cNvPicPr>
          <p:nvPr/>
        </p:nvPicPr>
        <p:blipFill>
          <a:blip r:embed="rId2"/>
          <a:stretch>
            <a:fillRect/>
          </a:stretch>
        </p:blipFill>
        <p:spPr>
          <a:xfrm>
            <a:off x="4791402" y="1127706"/>
            <a:ext cx="7276161" cy="5196014"/>
          </a:xfrm>
          <a:prstGeom prst="rect">
            <a:avLst/>
          </a:prstGeom>
        </p:spPr>
      </p:pic>
    </p:spTree>
    <p:extLst>
      <p:ext uri="{BB962C8B-B14F-4D97-AF65-F5344CB8AC3E}">
        <p14:creationId xmlns:p14="http://schemas.microsoft.com/office/powerpoint/2010/main" val="3216466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596E7-2D14-BA70-BF8B-66098E8447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A951CB6-0B94-8F6E-868E-31E65DF5D7F0}"/>
              </a:ext>
            </a:extLst>
          </p:cNvPr>
          <p:cNvPicPr>
            <a:picLocks noChangeAspect="1"/>
          </p:cNvPicPr>
          <p:nvPr/>
        </p:nvPicPr>
        <p:blipFill>
          <a:blip r:embed="rId2"/>
          <a:stretch>
            <a:fillRect/>
          </a:stretch>
        </p:blipFill>
        <p:spPr>
          <a:xfrm>
            <a:off x="3713922" y="0"/>
            <a:ext cx="8478078" cy="6355893"/>
          </a:xfrm>
          <a:prstGeom prst="rect">
            <a:avLst/>
          </a:prstGeom>
        </p:spPr>
      </p:pic>
      <p:sp>
        <p:nvSpPr>
          <p:cNvPr id="2" name="Title 1">
            <a:extLst>
              <a:ext uri="{FF2B5EF4-FFF2-40B4-BE49-F238E27FC236}">
                <a16:creationId xmlns:a16="http://schemas.microsoft.com/office/drawing/2014/main" id="{B81CB4B5-D952-FFE9-57B6-E4DB7CA6FE6A}"/>
              </a:ext>
            </a:extLst>
          </p:cNvPr>
          <p:cNvSpPr>
            <a:spLocks noGrp="1"/>
          </p:cNvSpPr>
          <p:nvPr>
            <p:ph type="title"/>
          </p:nvPr>
        </p:nvSpPr>
        <p:spPr>
          <a:xfrm>
            <a:off x="609600" y="274638"/>
            <a:ext cx="10972800" cy="1143000"/>
          </a:xfrm>
        </p:spPr>
        <p:txBody>
          <a:bodyPr/>
          <a:lstStyle/>
          <a:p>
            <a:r>
              <a:rPr lang="en-US" dirty="0"/>
              <a:t>Agenda</a:t>
            </a:r>
          </a:p>
        </p:txBody>
      </p:sp>
      <p:sp>
        <p:nvSpPr>
          <p:cNvPr id="7" name="Content Placeholder 6">
            <a:extLst>
              <a:ext uri="{FF2B5EF4-FFF2-40B4-BE49-F238E27FC236}">
                <a16:creationId xmlns:a16="http://schemas.microsoft.com/office/drawing/2014/main" id="{2A5E61EC-E747-7380-D92C-82A4E149CF0A}"/>
              </a:ext>
            </a:extLst>
          </p:cNvPr>
          <p:cNvSpPr>
            <a:spLocks noGrp="1"/>
          </p:cNvSpPr>
          <p:nvPr>
            <p:ph idx="1"/>
          </p:nvPr>
        </p:nvSpPr>
        <p:spPr>
          <a:xfrm>
            <a:off x="609600" y="1600201"/>
            <a:ext cx="10972800" cy="4525963"/>
          </a:xfrm>
        </p:spPr>
        <p:txBody>
          <a:bodyPr>
            <a:normAutofit fontScale="70000" lnSpcReduction="20000"/>
          </a:bodyPr>
          <a:lstStyle/>
          <a:p>
            <a:r>
              <a:rPr lang="en-CA" dirty="0"/>
              <a:t>Welcome</a:t>
            </a:r>
          </a:p>
          <a:p>
            <a:r>
              <a:rPr lang="en-CA" dirty="0"/>
              <a:t>Principal’s Report</a:t>
            </a:r>
          </a:p>
          <a:p>
            <a:r>
              <a:rPr lang="en-CA" dirty="0"/>
              <a:t>Treasurer Report</a:t>
            </a:r>
          </a:p>
          <a:p>
            <a:r>
              <a:rPr lang="en-CA" dirty="0"/>
              <a:t>PAC Report</a:t>
            </a:r>
          </a:p>
          <a:p>
            <a:pPr lvl="1"/>
            <a:r>
              <a:rPr lang="en-CA" dirty="0"/>
              <a:t>Recent PAC Events</a:t>
            </a:r>
          </a:p>
          <a:p>
            <a:pPr lvl="1"/>
            <a:r>
              <a:rPr lang="en-CA" dirty="0"/>
              <a:t>Alumni scholarship applications (May 9)</a:t>
            </a:r>
          </a:p>
          <a:p>
            <a:pPr lvl="1"/>
            <a:r>
              <a:rPr lang="en-CA" dirty="0"/>
              <a:t>June Celebration (June 6)</a:t>
            </a:r>
          </a:p>
          <a:p>
            <a:pPr lvl="1"/>
            <a:r>
              <a:rPr lang="en-CA" dirty="0"/>
              <a:t>Teacher Appreciation Luncheon (June 17)</a:t>
            </a:r>
          </a:p>
          <a:p>
            <a:pPr lvl="1"/>
            <a:r>
              <a:rPr lang="en-CA" dirty="0"/>
              <a:t>Direct Drive</a:t>
            </a:r>
          </a:p>
          <a:p>
            <a:pPr lvl="1"/>
            <a:r>
              <a:rPr lang="en-CA" dirty="0"/>
              <a:t>Open roles on PAC Exec</a:t>
            </a:r>
          </a:p>
          <a:p>
            <a:pPr lvl="1"/>
            <a:r>
              <a:rPr lang="en-CA" dirty="0"/>
              <a:t>Next Parent Coffee Morning (May 27)</a:t>
            </a:r>
          </a:p>
          <a:p>
            <a:pPr lvl="1"/>
            <a:r>
              <a:rPr lang="en-CA" dirty="0"/>
              <a:t>QM PAC AGM (June 3)</a:t>
            </a:r>
          </a:p>
          <a:p>
            <a:r>
              <a:rPr lang="en-CA" dirty="0"/>
              <a:t>Wrap-up</a:t>
            </a:r>
          </a:p>
        </p:txBody>
      </p:sp>
      <p:sp>
        <p:nvSpPr>
          <p:cNvPr id="4" name="Rounded Rectangle 3">
            <a:extLst>
              <a:ext uri="{FF2B5EF4-FFF2-40B4-BE49-F238E27FC236}">
                <a16:creationId xmlns:a16="http://schemas.microsoft.com/office/drawing/2014/main" id="{621570DF-B0BF-B32E-63E0-3A4FA5C0834C}"/>
              </a:ext>
            </a:extLst>
          </p:cNvPr>
          <p:cNvSpPr/>
          <p:nvPr/>
        </p:nvSpPr>
        <p:spPr>
          <a:xfrm>
            <a:off x="536713" y="2574236"/>
            <a:ext cx="7822096" cy="347868"/>
          </a:xfrm>
          <a:prstGeom prst="roundRect">
            <a:avLst/>
          </a:prstGeom>
          <a:solidFill>
            <a:srgbClr val="8064A2">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98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BFC4-D6E3-11F8-A66C-DA6CA6550729}"/>
              </a:ext>
            </a:extLst>
          </p:cNvPr>
          <p:cNvSpPr>
            <a:spLocks noGrp="1"/>
          </p:cNvSpPr>
          <p:nvPr>
            <p:ph type="title"/>
          </p:nvPr>
        </p:nvSpPr>
        <p:spPr>
          <a:xfrm>
            <a:off x="609600" y="274638"/>
            <a:ext cx="10972800" cy="1143000"/>
          </a:xfrm>
        </p:spPr>
        <p:txBody>
          <a:bodyPr/>
          <a:lstStyle/>
          <a:p>
            <a:r>
              <a:rPr lang="en-US" dirty="0"/>
              <a:t>PAC Report</a:t>
            </a:r>
          </a:p>
        </p:txBody>
      </p:sp>
      <p:sp>
        <p:nvSpPr>
          <p:cNvPr id="3" name="Content Placeholder 2">
            <a:extLst>
              <a:ext uri="{FF2B5EF4-FFF2-40B4-BE49-F238E27FC236}">
                <a16:creationId xmlns:a16="http://schemas.microsoft.com/office/drawing/2014/main" id="{4A4BBE30-AD63-72FD-4B36-3D76A130392F}"/>
              </a:ext>
            </a:extLst>
          </p:cNvPr>
          <p:cNvSpPr>
            <a:spLocks noGrp="1"/>
          </p:cNvSpPr>
          <p:nvPr>
            <p:ph idx="1"/>
          </p:nvPr>
        </p:nvSpPr>
        <p:spPr>
          <a:xfrm>
            <a:off x="609600" y="1600201"/>
            <a:ext cx="10972800" cy="4525963"/>
          </a:xfrm>
        </p:spPr>
        <p:txBody>
          <a:bodyPr>
            <a:normAutofit/>
          </a:bodyPr>
          <a:lstStyle/>
          <a:p>
            <a:pPr lvl="1"/>
            <a:r>
              <a:rPr lang="en-CA" dirty="0"/>
              <a:t>Recent PAC Events</a:t>
            </a:r>
          </a:p>
          <a:p>
            <a:pPr lvl="1"/>
            <a:r>
              <a:rPr lang="en-CA" dirty="0">
                <a:solidFill>
                  <a:schemeClr val="bg1">
                    <a:lumMod val="75000"/>
                  </a:schemeClr>
                </a:solidFill>
              </a:rPr>
              <a:t>Alumni scholarship applications (May 9)</a:t>
            </a:r>
          </a:p>
          <a:p>
            <a:pPr lvl="1"/>
            <a:r>
              <a:rPr lang="en-CA" dirty="0">
                <a:solidFill>
                  <a:schemeClr val="bg1">
                    <a:lumMod val="75000"/>
                  </a:schemeClr>
                </a:solidFill>
              </a:rPr>
              <a:t>June Celebration (June 6)</a:t>
            </a:r>
          </a:p>
          <a:p>
            <a:pPr lvl="1"/>
            <a:r>
              <a:rPr lang="en-CA" dirty="0">
                <a:solidFill>
                  <a:schemeClr val="bg1">
                    <a:lumMod val="75000"/>
                  </a:schemeClr>
                </a:solidFill>
              </a:rPr>
              <a:t>Teacher Appreciation Luncheon (June 17)</a:t>
            </a:r>
          </a:p>
          <a:p>
            <a:pPr lvl="1"/>
            <a:r>
              <a:rPr lang="en-CA" dirty="0">
                <a:solidFill>
                  <a:schemeClr val="bg1">
                    <a:lumMod val="75000"/>
                  </a:schemeClr>
                </a:solidFill>
              </a:rPr>
              <a:t>Direct Drive</a:t>
            </a:r>
          </a:p>
          <a:p>
            <a:pPr lvl="1"/>
            <a:r>
              <a:rPr lang="en-CA" dirty="0">
                <a:solidFill>
                  <a:schemeClr val="bg1">
                    <a:lumMod val="75000"/>
                  </a:schemeClr>
                </a:solidFill>
              </a:rPr>
              <a:t>Open roles on PAC Exec</a:t>
            </a:r>
          </a:p>
          <a:p>
            <a:pPr lvl="1"/>
            <a:r>
              <a:rPr lang="en-CA" dirty="0">
                <a:solidFill>
                  <a:schemeClr val="bg1">
                    <a:lumMod val="75000"/>
                  </a:schemeClr>
                </a:solidFill>
              </a:rPr>
              <a:t>Next Parent Coffee Morning (May 27)</a:t>
            </a:r>
          </a:p>
          <a:p>
            <a:pPr lvl="1"/>
            <a:r>
              <a:rPr lang="en-CA" dirty="0">
                <a:solidFill>
                  <a:schemeClr val="bg1">
                    <a:lumMod val="75000"/>
                  </a:schemeClr>
                </a:solidFill>
              </a:rPr>
              <a:t>QM PAC AGM (June 3)</a:t>
            </a:r>
          </a:p>
        </p:txBody>
      </p:sp>
    </p:spTree>
    <p:extLst>
      <p:ext uri="{BB962C8B-B14F-4D97-AF65-F5344CB8AC3E}">
        <p14:creationId xmlns:p14="http://schemas.microsoft.com/office/powerpoint/2010/main" val="399760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38C8F-8E23-4882-6D39-FCFD33C638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968E09-04FF-9E53-9C96-9ACCC7B286D0}"/>
              </a:ext>
            </a:extLst>
          </p:cNvPr>
          <p:cNvSpPr>
            <a:spLocks noGrp="1"/>
          </p:cNvSpPr>
          <p:nvPr>
            <p:ph type="title"/>
          </p:nvPr>
        </p:nvSpPr>
        <p:spPr/>
        <p:txBody>
          <a:bodyPr/>
          <a:lstStyle/>
          <a:p>
            <a:r>
              <a:rPr lang="en-US" dirty="0"/>
              <a:t>Recent PAC Events / Shout-Outs</a:t>
            </a:r>
          </a:p>
        </p:txBody>
      </p:sp>
      <p:sp>
        <p:nvSpPr>
          <p:cNvPr id="3" name="Content Placeholder 2">
            <a:extLst>
              <a:ext uri="{FF2B5EF4-FFF2-40B4-BE49-F238E27FC236}">
                <a16:creationId xmlns:a16="http://schemas.microsoft.com/office/drawing/2014/main" id="{AD097EEB-CA01-0AB5-4B3C-386DF8C386E1}"/>
              </a:ext>
            </a:extLst>
          </p:cNvPr>
          <p:cNvSpPr>
            <a:spLocks noGrp="1"/>
          </p:cNvSpPr>
          <p:nvPr>
            <p:ph idx="1"/>
          </p:nvPr>
        </p:nvSpPr>
        <p:spPr>
          <a:xfrm>
            <a:off x="609600" y="1600201"/>
            <a:ext cx="4731834" cy="4525963"/>
          </a:xfrm>
        </p:spPr>
        <p:txBody>
          <a:bodyPr>
            <a:normAutofit lnSpcReduction="10000"/>
          </a:bodyPr>
          <a:lstStyle/>
          <a:p>
            <a:r>
              <a:rPr lang="en-CA" sz="1600" dirty="0"/>
              <a:t>Earth Day / Garden Day (Thanks Erin!)</a:t>
            </a:r>
          </a:p>
          <a:p>
            <a:r>
              <a:rPr lang="en-CA" sz="1600" dirty="0"/>
              <a:t>Author Visits (Thanks Melissa)</a:t>
            </a:r>
          </a:p>
          <a:p>
            <a:pPr lvl="1"/>
            <a:r>
              <a:rPr lang="en-CA" sz="1400" dirty="0"/>
              <a:t>May 12 (Jeff Chiba Stearn) for the intermediate classes</a:t>
            </a:r>
          </a:p>
          <a:p>
            <a:pPr lvl="1"/>
            <a:r>
              <a:rPr lang="en-CA" sz="1400" dirty="0"/>
              <a:t>May 16 (Lee Edward Fodi) for the primary classes</a:t>
            </a:r>
          </a:p>
          <a:p>
            <a:r>
              <a:rPr lang="en-CA" sz="1600" dirty="0"/>
              <a:t>Behind the scenes</a:t>
            </a:r>
          </a:p>
          <a:p>
            <a:pPr lvl="1"/>
            <a:r>
              <a:rPr lang="en-CA" sz="1400" dirty="0"/>
              <a:t>Thanks Pauline for acting as our community programs coordinator</a:t>
            </a:r>
          </a:p>
          <a:p>
            <a:pPr lvl="1"/>
            <a:r>
              <a:rPr lang="en-CA" sz="1400" dirty="0"/>
              <a:t>Thanks Camelia for acting as our communications officer! </a:t>
            </a:r>
          </a:p>
          <a:p>
            <a:pPr lvl="1"/>
            <a:r>
              <a:rPr lang="en-CA" sz="1400" dirty="0"/>
              <a:t>Thanks Raymond for keeping our accounts in order! </a:t>
            </a:r>
          </a:p>
          <a:p>
            <a:pPr lvl="1"/>
            <a:r>
              <a:rPr lang="en-CA" sz="1400" dirty="0"/>
              <a:t>Thanks Natalia for the notes and meeting minutes</a:t>
            </a:r>
          </a:p>
          <a:p>
            <a:r>
              <a:rPr lang="en-CA" sz="1600" dirty="0"/>
              <a:t>Thanks Heidi for the crossing guards and June celebration!</a:t>
            </a:r>
          </a:p>
          <a:p>
            <a:r>
              <a:rPr lang="en-CA" sz="1600" dirty="0"/>
              <a:t>Thanks Laura for handling the direct drive and the teacher appreciation luncheon! </a:t>
            </a:r>
          </a:p>
          <a:p>
            <a:r>
              <a:rPr lang="en-CA" sz="1600" dirty="0"/>
              <a:t>Thanks Chris and Laura for organizing the grade 7 leaving celebration!</a:t>
            </a:r>
            <a:endParaRPr lang="en-US" sz="1600" dirty="0"/>
          </a:p>
        </p:txBody>
      </p:sp>
      <p:pic>
        <p:nvPicPr>
          <p:cNvPr id="6" name="Picture 5">
            <a:extLst>
              <a:ext uri="{FF2B5EF4-FFF2-40B4-BE49-F238E27FC236}">
                <a16:creationId xmlns:a16="http://schemas.microsoft.com/office/drawing/2014/main" id="{0DF966C5-D7D4-A437-8CF6-36E8320EB0E5}"/>
              </a:ext>
            </a:extLst>
          </p:cNvPr>
          <p:cNvPicPr>
            <a:picLocks noChangeAspect="1"/>
          </p:cNvPicPr>
          <p:nvPr/>
        </p:nvPicPr>
        <p:blipFill>
          <a:blip r:embed="rId2"/>
          <a:stretch>
            <a:fillRect/>
          </a:stretch>
        </p:blipFill>
        <p:spPr>
          <a:xfrm>
            <a:off x="5205211" y="1417638"/>
            <a:ext cx="6826953" cy="3840161"/>
          </a:xfrm>
          <a:prstGeom prst="rect">
            <a:avLst/>
          </a:prstGeom>
        </p:spPr>
      </p:pic>
    </p:spTree>
    <p:extLst>
      <p:ext uri="{BB962C8B-B14F-4D97-AF65-F5344CB8AC3E}">
        <p14:creationId xmlns:p14="http://schemas.microsoft.com/office/powerpoint/2010/main" val="289106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C5D3A-70B8-73CA-3F49-592EF4306F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93681B-B64E-1557-833C-EDBF460C5771}"/>
              </a:ext>
            </a:extLst>
          </p:cNvPr>
          <p:cNvSpPr>
            <a:spLocks noGrp="1"/>
          </p:cNvSpPr>
          <p:nvPr>
            <p:ph type="title"/>
          </p:nvPr>
        </p:nvSpPr>
        <p:spPr>
          <a:xfrm>
            <a:off x="609600" y="274638"/>
            <a:ext cx="10972800" cy="1143000"/>
          </a:xfrm>
        </p:spPr>
        <p:txBody>
          <a:bodyPr/>
          <a:lstStyle/>
          <a:p>
            <a:r>
              <a:rPr lang="en-US" dirty="0"/>
              <a:t>PAC Report</a:t>
            </a:r>
          </a:p>
        </p:txBody>
      </p:sp>
      <p:sp>
        <p:nvSpPr>
          <p:cNvPr id="3" name="Content Placeholder 2">
            <a:extLst>
              <a:ext uri="{FF2B5EF4-FFF2-40B4-BE49-F238E27FC236}">
                <a16:creationId xmlns:a16="http://schemas.microsoft.com/office/drawing/2014/main" id="{E6992712-36A5-BF41-3A59-74DE319362C1}"/>
              </a:ext>
            </a:extLst>
          </p:cNvPr>
          <p:cNvSpPr>
            <a:spLocks noGrp="1"/>
          </p:cNvSpPr>
          <p:nvPr>
            <p:ph idx="1"/>
          </p:nvPr>
        </p:nvSpPr>
        <p:spPr>
          <a:xfrm>
            <a:off x="609600" y="1600201"/>
            <a:ext cx="10972800" cy="4525963"/>
          </a:xfrm>
        </p:spPr>
        <p:txBody>
          <a:bodyPr>
            <a:normAutofit/>
          </a:bodyPr>
          <a:lstStyle/>
          <a:p>
            <a:pPr lvl="1"/>
            <a:r>
              <a:rPr lang="en-CA" dirty="0">
                <a:solidFill>
                  <a:schemeClr val="bg1">
                    <a:lumMod val="75000"/>
                  </a:schemeClr>
                </a:solidFill>
              </a:rPr>
              <a:t>Recent PAC Events</a:t>
            </a:r>
          </a:p>
          <a:p>
            <a:pPr lvl="1"/>
            <a:r>
              <a:rPr lang="en-CA" dirty="0"/>
              <a:t>Alumni scholarship applications (May 9)</a:t>
            </a:r>
          </a:p>
          <a:p>
            <a:pPr lvl="1"/>
            <a:r>
              <a:rPr lang="en-CA" dirty="0">
                <a:solidFill>
                  <a:schemeClr val="bg1">
                    <a:lumMod val="75000"/>
                  </a:schemeClr>
                </a:solidFill>
              </a:rPr>
              <a:t>June Celebration (June 6)</a:t>
            </a:r>
          </a:p>
          <a:p>
            <a:pPr lvl="1"/>
            <a:r>
              <a:rPr lang="en-CA" dirty="0">
                <a:solidFill>
                  <a:schemeClr val="bg1">
                    <a:lumMod val="75000"/>
                  </a:schemeClr>
                </a:solidFill>
              </a:rPr>
              <a:t>Teacher Appreciation Luncheon (June 17)</a:t>
            </a:r>
          </a:p>
          <a:p>
            <a:pPr lvl="1"/>
            <a:r>
              <a:rPr lang="en-CA" dirty="0">
                <a:solidFill>
                  <a:schemeClr val="bg1">
                    <a:lumMod val="75000"/>
                  </a:schemeClr>
                </a:solidFill>
              </a:rPr>
              <a:t>Direct Drive</a:t>
            </a:r>
          </a:p>
          <a:p>
            <a:pPr lvl="1"/>
            <a:r>
              <a:rPr lang="en-CA" dirty="0">
                <a:solidFill>
                  <a:schemeClr val="bg1">
                    <a:lumMod val="75000"/>
                  </a:schemeClr>
                </a:solidFill>
              </a:rPr>
              <a:t>Open roles on PAC Exec</a:t>
            </a:r>
          </a:p>
          <a:p>
            <a:pPr lvl="1"/>
            <a:r>
              <a:rPr lang="en-CA" dirty="0">
                <a:solidFill>
                  <a:schemeClr val="bg1">
                    <a:lumMod val="75000"/>
                  </a:schemeClr>
                </a:solidFill>
              </a:rPr>
              <a:t>Next Parent Coffee Morning (May 27)</a:t>
            </a:r>
          </a:p>
          <a:p>
            <a:pPr lvl="1"/>
            <a:r>
              <a:rPr lang="en-CA" dirty="0">
                <a:solidFill>
                  <a:schemeClr val="bg1">
                    <a:lumMod val="75000"/>
                  </a:schemeClr>
                </a:solidFill>
              </a:rPr>
              <a:t>QM PAC AGM (June 3)</a:t>
            </a:r>
          </a:p>
        </p:txBody>
      </p:sp>
    </p:spTree>
    <p:extLst>
      <p:ext uri="{BB962C8B-B14F-4D97-AF65-F5344CB8AC3E}">
        <p14:creationId xmlns:p14="http://schemas.microsoft.com/office/powerpoint/2010/main" val="318832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296A-A428-4278-3506-A3EA9E3DB86D}"/>
              </a:ext>
            </a:extLst>
          </p:cNvPr>
          <p:cNvSpPr>
            <a:spLocks noGrp="1"/>
          </p:cNvSpPr>
          <p:nvPr>
            <p:ph type="title"/>
          </p:nvPr>
        </p:nvSpPr>
        <p:spPr/>
        <p:txBody>
          <a:bodyPr/>
          <a:lstStyle/>
          <a:p>
            <a:r>
              <a:rPr lang="en-US" dirty="0"/>
              <a:t>Alumni Scholarship Applications</a:t>
            </a:r>
          </a:p>
        </p:txBody>
      </p:sp>
      <p:sp>
        <p:nvSpPr>
          <p:cNvPr id="3" name="Content Placeholder 2">
            <a:extLst>
              <a:ext uri="{FF2B5EF4-FFF2-40B4-BE49-F238E27FC236}">
                <a16:creationId xmlns:a16="http://schemas.microsoft.com/office/drawing/2014/main" id="{61799A6A-5BE8-853D-F170-63714B64CDBD}"/>
              </a:ext>
            </a:extLst>
          </p:cNvPr>
          <p:cNvSpPr>
            <a:spLocks noGrp="1"/>
          </p:cNvSpPr>
          <p:nvPr>
            <p:ph idx="1"/>
          </p:nvPr>
        </p:nvSpPr>
        <p:spPr/>
        <p:txBody>
          <a:bodyPr/>
          <a:lstStyle/>
          <a:p>
            <a:r>
              <a:rPr lang="en-US" dirty="0">
                <a:hlinkClick r:id="rId2"/>
              </a:rPr>
              <a:t>https://www.queenmarypac.com/scholarship</a:t>
            </a:r>
            <a:endParaRPr lang="en-US" dirty="0"/>
          </a:p>
          <a:p>
            <a:r>
              <a:rPr lang="en-CA" b="0" i="0" u="none" strike="noStrike" dirty="0">
                <a:solidFill>
                  <a:srgbClr val="2F2E2E"/>
                </a:solidFill>
                <a:effectLst/>
                <a:latin typeface="open sans" panose="020B0606030504020204" pitchFamily="34" charset="0"/>
              </a:rPr>
              <a:t>$1,000 Cash Award for QM alumnus upon acceptance into a full-time post secondary education program</a:t>
            </a:r>
          </a:p>
          <a:p>
            <a:r>
              <a:rPr lang="en-CA" dirty="0">
                <a:solidFill>
                  <a:srgbClr val="2F2E2E"/>
                </a:solidFill>
                <a:latin typeface="open sans" panose="020B0606030504020204" pitchFamily="34" charset="0"/>
              </a:rPr>
              <a:t>Application deadline is May 9, 2025</a:t>
            </a:r>
            <a:endParaRPr lang="en-US" dirty="0"/>
          </a:p>
        </p:txBody>
      </p:sp>
    </p:spTree>
    <p:extLst>
      <p:ext uri="{BB962C8B-B14F-4D97-AF65-F5344CB8AC3E}">
        <p14:creationId xmlns:p14="http://schemas.microsoft.com/office/powerpoint/2010/main" val="4272783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FF837-AB93-7D4A-C6F9-580B4E7C60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EA5AAC-9641-A111-F270-3F9A05D6E3AD}"/>
              </a:ext>
            </a:extLst>
          </p:cNvPr>
          <p:cNvSpPr>
            <a:spLocks noGrp="1"/>
          </p:cNvSpPr>
          <p:nvPr>
            <p:ph type="title"/>
          </p:nvPr>
        </p:nvSpPr>
        <p:spPr>
          <a:xfrm>
            <a:off x="609600" y="274638"/>
            <a:ext cx="10972800" cy="1143000"/>
          </a:xfrm>
        </p:spPr>
        <p:txBody>
          <a:bodyPr/>
          <a:lstStyle/>
          <a:p>
            <a:r>
              <a:rPr lang="en-US" dirty="0"/>
              <a:t>PAC Report</a:t>
            </a:r>
          </a:p>
        </p:txBody>
      </p:sp>
      <p:sp>
        <p:nvSpPr>
          <p:cNvPr id="3" name="Content Placeholder 2">
            <a:extLst>
              <a:ext uri="{FF2B5EF4-FFF2-40B4-BE49-F238E27FC236}">
                <a16:creationId xmlns:a16="http://schemas.microsoft.com/office/drawing/2014/main" id="{B00B2645-113A-2394-1049-930E476DFF2D}"/>
              </a:ext>
            </a:extLst>
          </p:cNvPr>
          <p:cNvSpPr>
            <a:spLocks noGrp="1"/>
          </p:cNvSpPr>
          <p:nvPr>
            <p:ph idx="1"/>
          </p:nvPr>
        </p:nvSpPr>
        <p:spPr>
          <a:xfrm>
            <a:off x="609600" y="1600201"/>
            <a:ext cx="10972800" cy="4525963"/>
          </a:xfrm>
        </p:spPr>
        <p:txBody>
          <a:bodyPr>
            <a:normAutofit/>
          </a:bodyPr>
          <a:lstStyle/>
          <a:p>
            <a:pPr lvl="1"/>
            <a:r>
              <a:rPr lang="en-CA" dirty="0">
                <a:solidFill>
                  <a:schemeClr val="bg1">
                    <a:lumMod val="75000"/>
                  </a:schemeClr>
                </a:solidFill>
              </a:rPr>
              <a:t>Recent PAC Events</a:t>
            </a:r>
          </a:p>
          <a:p>
            <a:pPr lvl="1"/>
            <a:r>
              <a:rPr lang="en-CA" dirty="0">
                <a:solidFill>
                  <a:schemeClr val="bg1">
                    <a:lumMod val="75000"/>
                  </a:schemeClr>
                </a:solidFill>
              </a:rPr>
              <a:t>Alumni scholarship applications (May 9)</a:t>
            </a:r>
          </a:p>
          <a:p>
            <a:pPr lvl="1"/>
            <a:r>
              <a:rPr lang="en-CA" dirty="0"/>
              <a:t>June Celebration (June 6)</a:t>
            </a:r>
          </a:p>
          <a:p>
            <a:pPr lvl="1"/>
            <a:r>
              <a:rPr lang="en-CA" dirty="0">
                <a:solidFill>
                  <a:schemeClr val="bg1">
                    <a:lumMod val="75000"/>
                  </a:schemeClr>
                </a:solidFill>
              </a:rPr>
              <a:t>Teacher Appreciation Luncheon (June 17)</a:t>
            </a:r>
          </a:p>
          <a:p>
            <a:pPr lvl="1"/>
            <a:r>
              <a:rPr lang="en-CA" dirty="0">
                <a:solidFill>
                  <a:schemeClr val="bg1">
                    <a:lumMod val="75000"/>
                  </a:schemeClr>
                </a:solidFill>
              </a:rPr>
              <a:t>Direct Drive</a:t>
            </a:r>
          </a:p>
          <a:p>
            <a:pPr lvl="1"/>
            <a:r>
              <a:rPr lang="en-CA" dirty="0">
                <a:solidFill>
                  <a:schemeClr val="bg1">
                    <a:lumMod val="75000"/>
                  </a:schemeClr>
                </a:solidFill>
              </a:rPr>
              <a:t>Open roles on PAC Exec</a:t>
            </a:r>
          </a:p>
          <a:p>
            <a:pPr lvl="1"/>
            <a:r>
              <a:rPr lang="en-CA" dirty="0">
                <a:solidFill>
                  <a:schemeClr val="bg1">
                    <a:lumMod val="75000"/>
                  </a:schemeClr>
                </a:solidFill>
              </a:rPr>
              <a:t>Next Parent Coffee Morning (May 27)</a:t>
            </a:r>
          </a:p>
          <a:p>
            <a:pPr lvl="1"/>
            <a:r>
              <a:rPr lang="en-CA" dirty="0">
                <a:solidFill>
                  <a:schemeClr val="bg1">
                    <a:lumMod val="75000"/>
                  </a:schemeClr>
                </a:solidFill>
              </a:rPr>
              <a:t>QM PAC AGM (June 3)</a:t>
            </a:r>
          </a:p>
        </p:txBody>
      </p:sp>
    </p:spTree>
    <p:extLst>
      <p:ext uri="{BB962C8B-B14F-4D97-AF65-F5344CB8AC3E}">
        <p14:creationId xmlns:p14="http://schemas.microsoft.com/office/powerpoint/2010/main" val="298757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2236F-178A-187A-619F-69A48D0F32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6EAC1A-1AE3-3407-789F-39EBAAD6CC82}"/>
              </a:ext>
            </a:extLst>
          </p:cNvPr>
          <p:cNvSpPr>
            <a:spLocks noGrp="1"/>
          </p:cNvSpPr>
          <p:nvPr>
            <p:ph type="title"/>
          </p:nvPr>
        </p:nvSpPr>
        <p:spPr/>
        <p:txBody>
          <a:bodyPr/>
          <a:lstStyle/>
          <a:p>
            <a:r>
              <a:rPr lang="en-US" dirty="0"/>
              <a:t>June Celebration</a:t>
            </a:r>
          </a:p>
        </p:txBody>
      </p:sp>
      <p:sp>
        <p:nvSpPr>
          <p:cNvPr id="3" name="Content Placeholder 2">
            <a:extLst>
              <a:ext uri="{FF2B5EF4-FFF2-40B4-BE49-F238E27FC236}">
                <a16:creationId xmlns:a16="http://schemas.microsoft.com/office/drawing/2014/main" id="{A9738164-F01C-5EA6-4723-C104EAA0E698}"/>
              </a:ext>
            </a:extLst>
          </p:cNvPr>
          <p:cNvSpPr>
            <a:spLocks noGrp="1"/>
          </p:cNvSpPr>
          <p:nvPr>
            <p:ph idx="1"/>
          </p:nvPr>
        </p:nvSpPr>
        <p:spPr/>
        <p:txBody>
          <a:bodyPr>
            <a:normAutofit fontScale="85000" lnSpcReduction="20000"/>
          </a:bodyPr>
          <a:lstStyle/>
          <a:p>
            <a:pPr algn="l">
              <a:buNone/>
            </a:pPr>
            <a:r>
              <a:rPr lang="en-CA" sz="1700" dirty="0"/>
              <a:t>Friday, June 6, after school (approximately 4:00 - 8:00 or 3:00 - 7:00)</a:t>
            </a:r>
            <a:br>
              <a:rPr lang="en-CA" sz="1700" dirty="0"/>
            </a:br>
            <a:endParaRPr lang="en-CA" sz="1700" dirty="0"/>
          </a:p>
          <a:p>
            <a:pPr marL="0" indent="0">
              <a:buNone/>
            </a:pPr>
            <a:r>
              <a:rPr lang="en-CA" sz="1700" dirty="0"/>
              <a:t>Event includes:</a:t>
            </a:r>
          </a:p>
          <a:p>
            <a:r>
              <a:rPr lang="en-CA" sz="1700" dirty="0"/>
              <a:t>Games</a:t>
            </a:r>
          </a:p>
          <a:p>
            <a:r>
              <a:rPr lang="en-CA" sz="1700" dirty="0"/>
              <a:t>Entertainment - a QM talent show!</a:t>
            </a:r>
          </a:p>
          <a:p>
            <a:r>
              <a:rPr lang="en-CA" sz="1700" dirty="0"/>
              <a:t>Food</a:t>
            </a:r>
          </a:p>
          <a:p>
            <a:r>
              <a:rPr lang="en-CA" sz="1700" dirty="0"/>
              <a:t>Dancing</a:t>
            </a:r>
          </a:p>
          <a:p>
            <a:r>
              <a:rPr lang="en-CA" sz="1700" dirty="0"/>
              <a:t>Silent Auction</a:t>
            </a:r>
          </a:p>
          <a:p>
            <a:r>
              <a:rPr lang="en-CA" sz="1700" dirty="0"/>
              <a:t>Lots of fun!</a:t>
            </a:r>
          </a:p>
          <a:p>
            <a:endParaRPr lang="en-CA" sz="1700" dirty="0"/>
          </a:p>
          <a:p>
            <a:pPr marL="0" indent="0">
              <a:buNone/>
            </a:pPr>
            <a:r>
              <a:rPr lang="en-CA" sz="1700" dirty="0"/>
              <a:t>Admission will be free to make it accessible to all. Will sell pizza and games tickets to cover costs of food and prizes. Potential fundraising through silent auction. The expectation is to nearly break even on the event, but asking the PAC to approve $1500 to cover the up-front costs of putting on the event. </a:t>
            </a:r>
          </a:p>
          <a:p>
            <a:pPr marL="0" indent="0">
              <a:buNone/>
            </a:pPr>
            <a:endParaRPr lang="en-CA" sz="1700" dirty="0"/>
          </a:p>
          <a:p>
            <a:pPr marL="0" indent="0">
              <a:buNone/>
            </a:pPr>
            <a:r>
              <a:rPr lang="en-CA" sz="1700" dirty="0"/>
              <a:t>Budget assuming 400 people, based on data from previous similar events</a:t>
            </a:r>
          </a:p>
          <a:p>
            <a:pPr>
              <a:buFontTx/>
              <a:buChar char="-"/>
            </a:pPr>
            <a:r>
              <a:rPr lang="en-CA" sz="1700" dirty="0"/>
              <a:t>$800 for snacks, drinks, pizza, and related supplies (napkins, etc.)  </a:t>
            </a:r>
          </a:p>
          <a:p>
            <a:pPr>
              <a:buFontTx/>
              <a:buChar char="-"/>
            </a:pPr>
            <a:r>
              <a:rPr lang="en-CA" sz="1700" dirty="0"/>
              <a:t>$700 for prizes and craft supplies</a:t>
            </a:r>
            <a:endParaRPr lang="en-CA" sz="1700" b="0" i="0" u="none" strike="noStrike" dirty="0">
              <a:solidFill>
                <a:srgbClr val="000000"/>
              </a:solidFill>
              <a:effectLst/>
              <a:latin typeface="Helvetica" pitchFamily="2" charset="0"/>
            </a:endParaRPr>
          </a:p>
          <a:p>
            <a:pPr algn="l">
              <a:buNone/>
            </a:pPr>
            <a:endParaRPr lang="en-CA" sz="1600" b="0" i="0" u="none" strike="noStrike" dirty="0">
              <a:solidFill>
                <a:srgbClr val="000000"/>
              </a:solidFill>
              <a:effectLst/>
              <a:latin typeface="Helvetica" pitchFamily="2" charset="0"/>
            </a:endParaRPr>
          </a:p>
          <a:p>
            <a:pPr algn="l">
              <a:buNone/>
            </a:pPr>
            <a:r>
              <a:rPr lang="en-CA" sz="1600" b="0" i="0" u="none" strike="noStrike" dirty="0">
                <a:solidFill>
                  <a:srgbClr val="000000"/>
                </a:solidFill>
                <a:effectLst/>
                <a:latin typeface="Helvetica" pitchFamily="2" charset="0"/>
              </a:rPr>
              <a:t>We need volunteers to </a:t>
            </a:r>
            <a:r>
              <a:rPr lang="en-CA" sz="1600" b="0" i="0" u="sng" strike="noStrike" dirty="0">
                <a:solidFill>
                  <a:srgbClr val="000000"/>
                </a:solidFill>
                <a:effectLst/>
                <a:latin typeface="Helvetica" pitchFamily="2" charset="0"/>
              </a:rPr>
              <a:t>help with organization now,</a:t>
            </a:r>
            <a:r>
              <a:rPr lang="en-CA" sz="1600" b="0" i="0" u="none" strike="noStrike" dirty="0">
                <a:solidFill>
                  <a:srgbClr val="000000"/>
                </a:solidFill>
                <a:effectLst/>
                <a:latin typeface="Helvetica" pitchFamily="2" charset="0"/>
              </a:rPr>
              <a:t> and volunteers on the day.</a:t>
            </a:r>
          </a:p>
          <a:p>
            <a:pPr algn="l">
              <a:buNone/>
            </a:pPr>
            <a:r>
              <a:rPr lang="en-CA" sz="1600" b="0" i="0" u="none" strike="noStrike" dirty="0">
                <a:solidFill>
                  <a:srgbClr val="000000"/>
                </a:solidFill>
                <a:effectLst/>
                <a:latin typeface="Helvetica" pitchFamily="2" charset="0"/>
              </a:rPr>
              <a:t>Please email inquiries to </a:t>
            </a:r>
            <a:r>
              <a:rPr lang="en-CA" sz="1600" b="0" i="0" u="none" strike="noStrike" dirty="0">
                <a:solidFill>
                  <a:srgbClr val="000000"/>
                </a:solidFill>
                <a:effectLst/>
                <a:latin typeface="Helvetica" pitchFamily="2" charset="0"/>
                <a:hlinkClick r:id="rId2"/>
              </a:rPr>
              <a:t>queenmarypac1@gmail.com</a:t>
            </a:r>
            <a:r>
              <a:rPr lang="en-CA" sz="1600" b="0" i="0" u="none" strike="noStrike" dirty="0">
                <a:solidFill>
                  <a:srgbClr val="000000"/>
                </a:solidFill>
                <a:effectLst/>
                <a:latin typeface="Helvetica" pitchFamily="2" charset="0"/>
              </a:rPr>
              <a:t> or </a:t>
            </a:r>
            <a:r>
              <a:rPr lang="en-CA" sz="1600" b="0" i="0" u="none" strike="noStrike" dirty="0">
                <a:solidFill>
                  <a:srgbClr val="000000"/>
                </a:solidFill>
                <a:effectLst/>
                <a:latin typeface="Helvetica" pitchFamily="2" charset="0"/>
                <a:hlinkClick r:id="rId3"/>
              </a:rPr>
              <a:t>heidi.k.nienaber@gmail.com</a:t>
            </a:r>
            <a:endParaRPr lang="en-CA" sz="1600" b="0" i="0" u="none" strike="noStrike" dirty="0">
              <a:solidFill>
                <a:srgbClr val="000000"/>
              </a:solidFill>
              <a:effectLst/>
              <a:latin typeface="Helvetica" pitchFamily="2" charset="0"/>
            </a:endParaRPr>
          </a:p>
          <a:p>
            <a:endParaRPr lang="en-US" sz="1600" dirty="0"/>
          </a:p>
          <a:p>
            <a:endParaRPr lang="en-US" sz="1600" dirty="0"/>
          </a:p>
        </p:txBody>
      </p:sp>
      <p:sp>
        <p:nvSpPr>
          <p:cNvPr id="4" name="Oval Callout 3">
            <a:extLst>
              <a:ext uri="{FF2B5EF4-FFF2-40B4-BE49-F238E27FC236}">
                <a16:creationId xmlns:a16="http://schemas.microsoft.com/office/drawing/2014/main" id="{CD692229-ACF7-266B-2FC4-28AF15AEB891}"/>
              </a:ext>
            </a:extLst>
          </p:cNvPr>
          <p:cNvSpPr/>
          <p:nvPr/>
        </p:nvSpPr>
        <p:spPr>
          <a:xfrm>
            <a:off x="8298585" y="73916"/>
            <a:ext cx="3720860" cy="167682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 move to approve $1500 from the general account to cover the costs of putting on the June Celebration</a:t>
            </a:r>
          </a:p>
        </p:txBody>
      </p:sp>
      <p:sp>
        <p:nvSpPr>
          <p:cNvPr id="5" name="Oval Callout 4">
            <a:extLst>
              <a:ext uri="{FF2B5EF4-FFF2-40B4-BE49-F238E27FC236}">
                <a16:creationId xmlns:a16="http://schemas.microsoft.com/office/drawing/2014/main" id="{2931A03B-D0D0-DBBD-C510-33EECE6BC588}"/>
              </a:ext>
            </a:extLst>
          </p:cNvPr>
          <p:cNvSpPr/>
          <p:nvPr/>
        </p:nvSpPr>
        <p:spPr>
          <a:xfrm>
            <a:off x="5691808" y="1314419"/>
            <a:ext cx="3250096" cy="1405075"/>
          </a:xfrm>
          <a:prstGeom prst="wedgeEllipseCallout">
            <a:avLst>
              <a:gd name="adj1" fmla="val 38188"/>
              <a:gd name="adj2" fmla="val 67452"/>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dirty="0"/>
              <a:t>“I second”</a:t>
            </a:r>
          </a:p>
        </p:txBody>
      </p:sp>
      <p:sp>
        <p:nvSpPr>
          <p:cNvPr id="6" name="Oval Callout 5">
            <a:extLst>
              <a:ext uri="{FF2B5EF4-FFF2-40B4-BE49-F238E27FC236}">
                <a16:creationId xmlns:a16="http://schemas.microsoft.com/office/drawing/2014/main" id="{7ABE8847-25B5-4772-B4F4-A78594F6702F}"/>
              </a:ext>
            </a:extLst>
          </p:cNvPr>
          <p:cNvSpPr/>
          <p:nvPr/>
        </p:nvSpPr>
        <p:spPr>
          <a:xfrm>
            <a:off x="8855627" y="2023925"/>
            <a:ext cx="3250096" cy="1405075"/>
          </a:xfrm>
          <a:prstGeom prst="wedgeEllipseCallout">
            <a:avLst>
              <a:gd name="adj1" fmla="val -38265"/>
              <a:gd name="adj2" fmla="val 65330"/>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“Is there anyone opposed”?</a:t>
            </a:r>
          </a:p>
        </p:txBody>
      </p:sp>
    </p:spTree>
    <p:extLst>
      <p:ext uri="{BB962C8B-B14F-4D97-AF65-F5344CB8AC3E}">
        <p14:creationId xmlns:p14="http://schemas.microsoft.com/office/powerpoint/2010/main" val="339458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22F9F-DE90-097B-ABF7-79134AF65E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DD4C9C-82EE-38CC-1328-8DFF94F0D56C}"/>
              </a:ext>
            </a:extLst>
          </p:cNvPr>
          <p:cNvSpPr>
            <a:spLocks noGrp="1"/>
          </p:cNvSpPr>
          <p:nvPr>
            <p:ph type="title"/>
          </p:nvPr>
        </p:nvSpPr>
        <p:spPr>
          <a:xfrm>
            <a:off x="609600" y="274638"/>
            <a:ext cx="10972800" cy="1143000"/>
          </a:xfrm>
        </p:spPr>
        <p:txBody>
          <a:bodyPr/>
          <a:lstStyle/>
          <a:p>
            <a:r>
              <a:rPr lang="en-US" dirty="0"/>
              <a:t>PAC Report</a:t>
            </a:r>
          </a:p>
        </p:txBody>
      </p:sp>
      <p:sp>
        <p:nvSpPr>
          <p:cNvPr id="3" name="Content Placeholder 2">
            <a:extLst>
              <a:ext uri="{FF2B5EF4-FFF2-40B4-BE49-F238E27FC236}">
                <a16:creationId xmlns:a16="http://schemas.microsoft.com/office/drawing/2014/main" id="{51DD8985-CFD2-E3BB-D778-CC747E9A7A67}"/>
              </a:ext>
            </a:extLst>
          </p:cNvPr>
          <p:cNvSpPr>
            <a:spLocks noGrp="1"/>
          </p:cNvSpPr>
          <p:nvPr>
            <p:ph idx="1"/>
          </p:nvPr>
        </p:nvSpPr>
        <p:spPr>
          <a:xfrm>
            <a:off x="609600" y="1600201"/>
            <a:ext cx="10972800" cy="4525963"/>
          </a:xfrm>
        </p:spPr>
        <p:txBody>
          <a:bodyPr>
            <a:normAutofit/>
          </a:bodyPr>
          <a:lstStyle/>
          <a:p>
            <a:pPr lvl="1"/>
            <a:r>
              <a:rPr lang="en-CA" dirty="0">
                <a:solidFill>
                  <a:schemeClr val="bg1">
                    <a:lumMod val="75000"/>
                  </a:schemeClr>
                </a:solidFill>
              </a:rPr>
              <a:t>Recent PAC Events</a:t>
            </a:r>
          </a:p>
          <a:p>
            <a:pPr lvl="1"/>
            <a:r>
              <a:rPr lang="en-CA" dirty="0">
                <a:solidFill>
                  <a:schemeClr val="bg1">
                    <a:lumMod val="75000"/>
                  </a:schemeClr>
                </a:solidFill>
              </a:rPr>
              <a:t>Alumni scholarship applications (May 9)</a:t>
            </a:r>
          </a:p>
          <a:p>
            <a:pPr lvl="1"/>
            <a:r>
              <a:rPr lang="en-CA" dirty="0">
                <a:solidFill>
                  <a:schemeClr val="bg1">
                    <a:lumMod val="75000"/>
                  </a:schemeClr>
                </a:solidFill>
              </a:rPr>
              <a:t>June Celebration (June 6)</a:t>
            </a:r>
          </a:p>
          <a:p>
            <a:pPr lvl="1"/>
            <a:r>
              <a:rPr lang="en-CA" dirty="0"/>
              <a:t>Teacher Appreciation Luncheon (June 17)</a:t>
            </a:r>
          </a:p>
          <a:p>
            <a:pPr lvl="1"/>
            <a:r>
              <a:rPr lang="en-CA" dirty="0">
                <a:solidFill>
                  <a:schemeClr val="bg1">
                    <a:lumMod val="75000"/>
                  </a:schemeClr>
                </a:solidFill>
              </a:rPr>
              <a:t>Direct Drive</a:t>
            </a:r>
          </a:p>
          <a:p>
            <a:pPr lvl="1"/>
            <a:r>
              <a:rPr lang="en-CA" dirty="0">
                <a:solidFill>
                  <a:schemeClr val="bg1">
                    <a:lumMod val="75000"/>
                  </a:schemeClr>
                </a:solidFill>
              </a:rPr>
              <a:t>Open roles on PAC Exec</a:t>
            </a:r>
          </a:p>
          <a:p>
            <a:pPr lvl="1"/>
            <a:r>
              <a:rPr lang="en-CA" dirty="0">
                <a:solidFill>
                  <a:schemeClr val="bg1">
                    <a:lumMod val="75000"/>
                  </a:schemeClr>
                </a:solidFill>
              </a:rPr>
              <a:t>Next Parent Coffee Morning (May 27)</a:t>
            </a:r>
          </a:p>
          <a:p>
            <a:pPr lvl="1"/>
            <a:r>
              <a:rPr lang="en-CA" dirty="0">
                <a:solidFill>
                  <a:schemeClr val="bg1">
                    <a:lumMod val="75000"/>
                  </a:schemeClr>
                </a:solidFill>
              </a:rPr>
              <a:t>QM PAC AGM (June 3)</a:t>
            </a:r>
          </a:p>
        </p:txBody>
      </p:sp>
    </p:spTree>
    <p:extLst>
      <p:ext uri="{BB962C8B-B14F-4D97-AF65-F5344CB8AC3E}">
        <p14:creationId xmlns:p14="http://schemas.microsoft.com/office/powerpoint/2010/main" val="401204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91365-EFE2-E635-103B-37B143D4C22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72444D4A-34F8-EC40-0C29-B711CD76B789}"/>
              </a:ext>
            </a:extLst>
          </p:cNvPr>
          <p:cNvPicPr>
            <a:picLocks noChangeAspect="1"/>
          </p:cNvPicPr>
          <p:nvPr/>
        </p:nvPicPr>
        <p:blipFill>
          <a:blip r:embed="rId2"/>
          <a:stretch>
            <a:fillRect/>
          </a:stretch>
        </p:blipFill>
        <p:spPr>
          <a:xfrm>
            <a:off x="6096000" y="95606"/>
            <a:ext cx="6066265" cy="6207341"/>
          </a:xfrm>
          <a:prstGeom prst="rect">
            <a:avLst/>
          </a:prstGeom>
        </p:spPr>
      </p:pic>
      <p:sp>
        <p:nvSpPr>
          <p:cNvPr id="2" name="Title 1">
            <a:extLst>
              <a:ext uri="{FF2B5EF4-FFF2-40B4-BE49-F238E27FC236}">
                <a16:creationId xmlns:a16="http://schemas.microsoft.com/office/drawing/2014/main" id="{B9FDA6E5-8EDB-4D22-23CD-45073C28DA32}"/>
              </a:ext>
            </a:extLst>
          </p:cNvPr>
          <p:cNvSpPr>
            <a:spLocks noGrp="1"/>
          </p:cNvSpPr>
          <p:nvPr>
            <p:ph type="title"/>
          </p:nvPr>
        </p:nvSpPr>
        <p:spPr/>
        <p:txBody>
          <a:bodyPr/>
          <a:lstStyle/>
          <a:p>
            <a:r>
              <a:rPr lang="en-US" dirty="0"/>
              <a:t>Teacher Appreciation Luncheon</a:t>
            </a:r>
          </a:p>
        </p:txBody>
      </p:sp>
      <p:sp>
        <p:nvSpPr>
          <p:cNvPr id="3" name="Content Placeholder 2">
            <a:extLst>
              <a:ext uri="{FF2B5EF4-FFF2-40B4-BE49-F238E27FC236}">
                <a16:creationId xmlns:a16="http://schemas.microsoft.com/office/drawing/2014/main" id="{A15C479B-F964-1296-0CAF-36DF276D7D90}"/>
              </a:ext>
            </a:extLst>
          </p:cNvPr>
          <p:cNvSpPr>
            <a:spLocks noGrp="1"/>
          </p:cNvSpPr>
          <p:nvPr>
            <p:ph idx="1"/>
          </p:nvPr>
        </p:nvSpPr>
        <p:spPr>
          <a:xfrm>
            <a:off x="609600" y="1600201"/>
            <a:ext cx="4880264" cy="4525963"/>
          </a:xfrm>
        </p:spPr>
        <p:txBody>
          <a:bodyPr>
            <a:normAutofit lnSpcReduction="10000"/>
          </a:bodyPr>
          <a:lstStyle/>
          <a:p>
            <a:r>
              <a:rPr lang="en-US" dirty="0"/>
              <a:t>Taco Party on June 17</a:t>
            </a:r>
          </a:p>
          <a:p>
            <a:r>
              <a:rPr lang="en-US" dirty="0"/>
              <a:t>Flyers distributed to classes</a:t>
            </a:r>
          </a:p>
          <a:p>
            <a:r>
              <a:rPr lang="en-US" dirty="0"/>
              <a:t>Some donations coming in. Need to reach $1300 to cover the catering costs. </a:t>
            </a:r>
          </a:p>
          <a:p>
            <a:r>
              <a:rPr lang="en-US" dirty="0"/>
              <a:t>Total estimated costs $2800</a:t>
            </a:r>
          </a:p>
          <a:p>
            <a:pPr marL="0" indent="0">
              <a:buNone/>
            </a:pPr>
            <a:endParaRPr lang="en-US" dirty="0"/>
          </a:p>
          <a:p>
            <a:endParaRPr lang="en-US" dirty="0"/>
          </a:p>
        </p:txBody>
      </p:sp>
    </p:spTree>
    <p:extLst>
      <p:ext uri="{BB962C8B-B14F-4D97-AF65-F5344CB8AC3E}">
        <p14:creationId xmlns:p14="http://schemas.microsoft.com/office/powerpoint/2010/main" val="213006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914401"/>
            <a:ext cx="8229600" cy="5211763"/>
          </a:xfrm>
        </p:spPr>
        <p:txBody>
          <a:bodyPr>
            <a:normAutofit/>
          </a:bodyPr>
          <a:lstStyle/>
          <a:p>
            <a:pPr marL="0" marR="0" indent="0" algn="ctr" rtl="0">
              <a:buNone/>
            </a:pPr>
            <a:r>
              <a:rPr lang="en-CA" sz="4000" i="1" dirty="0">
                <a:solidFill>
                  <a:srgbClr val="000000"/>
                </a:solidFill>
                <a:effectLst/>
                <a:latin typeface="Times New Roman" panose="02020603050405020304" pitchFamily="18" charset="0"/>
              </a:rPr>
              <a:t>With deep gratitude and respect, we are honoured to be learning and unlearning on the ancestral and unceded lands of the </a:t>
            </a:r>
            <a:r>
              <a:rPr lang="en-CA" sz="4000" i="1" dirty="0" err="1">
                <a:solidFill>
                  <a:srgbClr val="000000"/>
                </a:solidFill>
                <a:effectLst/>
                <a:latin typeface="Times New Roman" panose="02020603050405020304" pitchFamily="18" charset="0"/>
              </a:rPr>
              <a:t>xʷmə</a:t>
            </a:r>
            <a:r>
              <a:rPr lang="el-GR" sz="4000" i="1" dirty="0">
                <a:solidFill>
                  <a:srgbClr val="000000"/>
                </a:solidFill>
                <a:effectLst/>
                <a:latin typeface="Times New Roman" panose="02020603050405020304" pitchFamily="18" charset="0"/>
              </a:rPr>
              <a:t>θ</a:t>
            </a:r>
            <a:r>
              <a:rPr lang="en-CA" sz="4000" i="1" dirty="0" err="1">
                <a:solidFill>
                  <a:srgbClr val="000000"/>
                </a:solidFill>
                <a:effectLst/>
                <a:latin typeface="Times New Roman" panose="02020603050405020304" pitchFamily="18" charset="0"/>
              </a:rPr>
              <a:t>kʷəy̓əm</a:t>
            </a:r>
            <a:r>
              <a:rPr lang="en-CA" sz="4000" i="1" dirty="0">
                <a:solidFill>
                  <a:srgbClr val="000000"/>
                </a:solidFill>
                <a:effectLst/>
                <a:latin typeface="Times New Roman" panose="02020603050405020304" pitchFamily="18" charset="0"/>
              </a:rPr>
              <a:t> (Musqueam), Sḵwxwú7mesh </a:t>
            </a:r>
            <a:r>
              <a:rPr lang="en-CA" sz="4000" i="1" dirty="0" err="1">
                <a:solidFill>
                  <a:srgbClr val="000000"/>
                </a:solidFill>
                <a:effectLst/>
                <a:latin typeface="Times New Roman" panose="02020603050405020304" pitchFamily="18" charset="0"/>
              </a:rPr>
              <a:t>Úxwumixw</a:t>
            </a:r>
            <a:r>
              <a:rPr lang="en-CA" sz="4000" i="1" dirty="0">
                <a:solidFill>
                  <a:srgbClr val="000000"/>
                </a:solidFill>
                <a:effectLst/>
                <a:latin typeface="Times New Roman" panose="02020603050405020304" pitchFamily="18" charset="0"/>
              </a:rPr>
              <a:t> (Squamish Nation) &amp; </a:t>
            </a:r>
            <a:r>
              <a:rPr lang="en-CA" sz="4000" i="1" dirty="0" err="1">
                <a:solidFill>
                  <a:srgbClr val="000000"/>
                </a:solidFill>
                <a:effectLst/>
                <a:latin typeface="Times New Roman" panose="02020603050405020304" pitchFamily="18" charset="0"/>
              </a:rPr>
              <a:t>səlilwətaɬ</a:t>
            </a:r>
            <a:r>
              <a:rPr lang="en-CA" sz="4000" i="1" dirty="0">
                <a:solidFill>
                  <a:srgbClr val="000000"/>
                </a:solidFill>
                <a:effectLst/>
                <a:latin typeface="Times New Roman" panose="02020603050405020304" pitchFamily="18" charset="0"/>
              </a:rPr>
              <a:t> (Tsleil-Waututh Nation)</a:t>
            </a:r>
            <a:endParaRPr lang="en-CA" sz="4000" dirty="0">
              <a:effectLst/>
              <a:latin typeface="Aptos" panose="020B0004020202020204" pitchFamily="34" charset="0"/>
            </a:endParaRPr>
          </a:p>
        </p:txBody>
      </p:sp>
    </p:spTree>
    <p:extLst>
      <p:ext uri="{BB962C8B-B14F-4D97-AF65-F5344CB8AC3E}">
        <p14:creationId xmlns:p14="http://schemas.microsoft.com/office/powerpoint/2010/main" val="1199593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D64E3-05B8-783A-56DB-4ADBE7ACE9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B59690-1A5D-36FD-892E-6AD3CEF15720}"/>
              </a:ext>
            </a:extLst>
          </p:cNvPr>
          <p:cNvSpPr>
            <a:spLocks noGrp="1"/>
          </p:cNvSpPr>
          <p:nvPr>
            <p:ph type="title"/>
          </p:nvPr>
        </p:nvSpPr>
        <p:spPr>
          <a:xfrm>
            <a:off x="609600" y="274638"/>
            <a:ext cx="10972800" cy="1143000"/>
          </a:xfrm>
        </p:spPr>
        <p:txBody>
          <a:bodyPr/>
          <a:lstStyle/>
          <a:p>
            <a:r>
              <a:rPr lang="en-US" dirty="0"/>
              <a:t>PAC Report</a:t>
            </a:r>
          </a:p>
        </p:txBody>
      </p:sp>
      <p:sp>
        <p:nvSpPr>
          <p:cNvPr id="3" name="Content Placeholder 2">
            <a:extLst>
              <a:ext uri="{FF2B5EF4-FFF2-40B4-BE49-F238E27FC236}">
                <a16:creationId xmlns:a16="http://schemas.microsoft.com/office/drawing/2014/main" id="{1F794D93-CE9C-0CEB-C215-9F8AAD5A2C8E}"/>
              </a:ext>
            </a:extLst>
          </p:cNvPr>
          <p:cNvSpPr>
            <a:spLocks noGrp="1"/>
          </p:cNvSpPr>
          <p:nvPr>
            <p:ph idx="1"/>
          </p:nvPr>
        </p:nvSpPr>
        <p:spPr>
          <a:xfrm>
            <a:off x="609600" y="1600201"/>
            <a:ext cx="10972800" cy="4525963"/>
          </a:xfrm>
        </p:spPr>
        <p:txBody>
          <a:bodyPr>
            <a:normAutofit/>
          </a:bodyPr>
          <a:lstStyle/>
          <a:p>
            <a:pPr lvl="1"/>
            <a:r>
              <a:rPr lang="en-CA" dirty="0">
                <a:solidFill>
                  <a:schemeClr val="bg1">
                    <a:lumMod val="75000"/>
                  </a:schemeClr>
                </a:solidFill>
              </a:rPr>
              <a:t>Recent PAC Events</a:t>
            </a:r>
          </a:p>
          <a:p>
            <a:pPr lvl="1"/>
            <a:r>
              <a:rPr lang="en-CA" dirty="0">
                <a:solidFill>
                  <a:schemeClr val="bg1">
                    <a:lumMod val="75000"/>
                  </a:schemeClr>
                </a:solidFill>
              </a:rPr>
              <a:t>Alumni scholarship applications (May 9)</a:t>
            </a:r>
          </a:p>
          <a:p>
            <a:pPr lvl="1"/>
            <a:r>
              <a:rPr lang="en-CA" dirty="0">
                <a:solidFill>
                  <a:schemeClr val="bg1">
                    <a:lumMod val="75000"/>
                  </a:schemeClr>
                </a:solidFill>
              </a:rPr>
              <a:t>June Celebration (June 6)</a:t>
            </a:r>
          </a:p>
          <a:p>
            <a:pPr lvl="1"/>
            <a:r>
              <a:rPr lang="en-CA" dirty="0">
                <a:solidFill>
                  <a:schemeClr val="bg1">
                    <a:lumMod val="75000"/>
                  </a:schemeClr>
                </a:solidFill>
              </a:rPr>
              <a:t>Teacher Appreciation Luncheon (June 17)</a:t>
            </a:r>
          </a:p>
          <a:p>
            <a:pPr lvl="1"/>
            <a:r>
              <a:rPr lang="en-CA" dirty="0"/>
              <a:t>Direct Drive</a:t>
            </a:r>
          </a:p>
          <a:p>
            <a:pPr lvl="1"/>
            <a:r>
              <a:rPr lang="en-CA" dirty="0">
                <a:solidFill>
                  <a:schemeClr val="bg1">
                    <a:lumMod val="75000"/>
                  </a:schemeClr>
                </a:solidFill>
              </a:rPr>
              <a:t>Open roles on PAC Exec</a:t>
            </a:r>
          </a:p>
          <a:p>
            <a:pPr lvl="1"/>
            <a:r>
              <a:rPr lang="en-CA" dirty="0">
                <a:solidFill>
                  <a:schemeClr val="bg1">
                    <a:lumMod val="75000"/>
                  </a:schemeClr>
                </a:solidFill>
              </a:rPr>
              <a:t>Next Parent Coffee Morning (May 27)</a:t>
            </a:r>
          </a:p>
          <a:p>
            <a:pPr lvl="1"/>
            <a:r>
              <a:rPr lang="en-CA" dirty="0">
                <a:solidFill>
                  <a:schemeClr val="bg1">
                    <a:lumMod val="75000"/>
                  </a:schemeClr>
                </a:solidFill>
              </a:rPr>
              <a:t>QM PAC AGM (June 3)</a:t>
            </a:r>
          </a:p>
        </p:txBody>
      </p:sp>
    </p:spTree>
    <p:extLst>
      <p:ext uri="{BB962C8B-B14F-4D97-AF65-F5344CB8AC3E}">
        <p14:creationId xmlns:p14="http://schemas.microsoft.com/office/powerpoint/2010/main" val="25668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8BB34-7320-45AA-39A8-42FE12EF3FC4}"/>
              </a:ext>
            </a:extLst>
          </p:cNvPr>
          <p:cNvSpPr>
            <a:spLocks noGrp="1"/>
          </p:cNvSpPr>
          <p:nvPr>
            <p:ph type="title"/>
          </p:nvPr>
        </p:nvSpPr>
        <p:spPr/>
        <p:txBody>
          <a:bodyPr/>
          <a:lstStyle/>
          <a:p>
            <a:r>
              <a:rPr lang="en-US" dirty="0"/>
              <a:t>Direct Drive</a:t>
            </a:r>
          </a:p>
        </p:txBody>
      </p:sp>
      <p:sp>
        <p:nvSpPr>
          <p:cNvPr id="6" name="Content Placeholder 5">
            <a:extLst>
              <a:ext uri="{FF2B5EF4-FFF2-40B4-BE49-F238E27FC236}">
                <a16:creationId xmlns:a16="http://schemas.microsoft.com/office/drawing/2014/main" id="{0ADFDECD-9DCE-0977-FE89-CC0F5E6B7BCF}"/>
              </a:ext>
            </a:extLst>
          </p:cNvPr>
          <p:cNvSpPr>
            <a:spLocks noGrp="1"/>
          </p:cNvSpPr>
          <p:nvPr>
            <p:ph idx="1"/>
          </p:nvPr>
        </p:nvSpPr>
        <p:spPr/>
        <p:txBody>
          <a:bodyPr>
            <a:normAutofit fontScale="47500" lnSpcReduction="20000"/>
          </a:bodyPr>
          <a:lstStyle/>
          <a:p>
            <a:pPr marL="0" indent="0">
              <a:spcAft>
                <a:spcPts val="900"/>
              </a:spcAft>
              <a:buNone/>
            </a:pPr>
            <a:r>
              <a:rPr lang="en-CA" dirty="0"/>
              <a:t>Website link is active. Will prepare and share a flyer to send home with students. </a:t>
            </a:r>
          </a:p>
          <a:p>
            <a:pPr marL="0" indent="0">
              <a:spcAft>
                <a:spcPts val="900"/>
              </a:spcAft>
              <a:buNone/>
            </a:pPr>
            <a:r>
              <a:rPr lang="en-CA" dirty="0"/>
              <a:t>Requested items:</a:t>
            </a:r>
          </a:p>
          <a:p>
            <a:pPr>
              <a:spcAft>
                <a:spcPts val="900"/>
              </a:spcAft>
              <a:buFont typeface="Arial" panose="020B0604020202020204" pitchFamily="34" charset="0"/>
              <a:buChar char="•"/>
            </a:pPr>
            <a:r>
              <a:rPr lang="en-CA" u="sng" dirty="0">
                <a:solidFill>
                  <a:srgbClr val="000000"/>
                </a:solidFill>
                <a:effectLst/>
                <a:latin typeface="Times"/>
              </a:rPr>
              <a:t>Rig-A-Ma Jig set</a:t>
            </a:r>
            <a:r>
              <a:rPr lang="en-CA" dirty="0">
                <a:solidFill>
                  <a:srgbClr val="000000"/>
                </a:solidFill>
                <a:effectLst/>
                <a:latin typeface="Times"/>
              </a:rPr>
              <a:t>.(approx. $7,000 CAD)</a:t>
            </a:r>
          </a:p>
          <a:p>
            <a:pPr>
              <a:spcAft>
                <a:spcPts val="1050"/>
              </a:spcAft>
              <a:buFont typeface="Arial" panose="020B0604020202020204" pitchFamily="34" charset="0"/>
              <a:buChar char="•"/>
            </a:pPr>
            <a:r>
              <a:rPr lang="en-CA" dirty="0">
                <a:solidFill>
                  <a:srgbClr val="000000"/>
                </a:solidFill>
                <a:effectLst/>
                <a:latin typeface="Times"/>
              </a:rPr>
              <a:t>Queen Mary outdoor banner/flag + stand. (</a:t>
            </a:r>
            <a:r>
              <a:rPr lang="en-CA" dirty="0" err="1">
                <a:solidFill>
                  <a:srgbClr val="000000"/>
                </a:solidFill>
                <a:effectLst/>
                <a:latin typeface="Times"/>
              </a:rPr>
              <a:t>approx</a:t>
            </a:r>
            <a:r>
              <a:rPr lang="en-CA" dirty="0">
                <a:solidFill>
                  <a:srgbClr val="000000"/>
                </a:solidFill>
                <a:effectLst/>
                <a:latin typeface="Times"/>
              </a:rPr>
              <a:t> $500)</a:t>
            </a:r>
          </a:p>
          <a:p>
            <a:pPr>
              <a:spcAft>
                <a:spcPts val="900"/>
              </a:spcAft>
              <a:buFont typeface="Arial" panose="020B0604020202020204" pitchFamily="34" charset="0"/>
              <a:buChar char="•"/>
            </a:pPr>
            <a:r>
              <a:rPr lang="en-CA" dirty="0">
                <a:solidFill>
                  <a:srgbClr val="000000"/>
                </a:solidFill>
                <a:effectLst/>
                <a:latin typeface="Times"/>
              </a:rPr>
              <a:t>Home reading books for more advanced readers (approx. $1,500)</a:t>
            </a:r>
          </a:p>
          <a:p>
            <a:pPr>
              <a:spcAft>
                <a:spcPts val="900"/>
              </a:spcAft>
              <a:buFont typeface="Arial" panose="020B0604020202020204" pitchFamily="34" charset="0"/>
              <a:buChar char="•"/>
            </a:pPr>
            <a:r>
              <a:rPr lang="en-CA" dirty="0">
                <a:solidFill>
                  <a:srgbClr val="000000"/>
                </a:solidFill>
                <a:effectLst/>
                <a:latin typeface="Times"/>
              </a:rPr>
              <a:t>New carts with specialized art </a:t>
            </a:r>
            <a:r>
              <a:rPr lang="en-CA" dirty="0" err="1">
                <a:solidFill>
                  <a:srgbClr val="000000"/>
                </a:solidFill>
                <a:effectLst/>
                <a:latin typeface="Times"/>
              </a:rPr>
              <a:t>suppplies</a:t>
            </a:r>
            <a:r>
              <a:rPr lang="en-CA" dirty="0">
                <a:solidFill>
                  <a:srgbClr val="000000"/>
                </a:solidFill>
                <a:effectLst/>
                <a:latin typeface="Times"/>
              </a:rPr>
              <a:t>. These carts will be shared between divisions. (approx. $2,000)</a:t>
            </a:r>
          </a:p>
          <a:p>
            <a:pPr>
              <a:spcAft>
                <a:spcPts val="1050"/>
              </a:spcAft>
              <a:buFont typeface="Arial" panose="020B0604020202020204" pitchFamily="34" charset="0"/>
              <a:buChar char="•"/>
            </a:pPr>
            <a:r>
              <a:rPr lang="en-CA" dirty="0">
                <a:solidFill>
                  <a:srgbClr val="000000"/>
                </a:solidFill>
                <a:effectLst/>
                <a:latin typeface="Times"/>
              </a:rPr>
              <a:t>Indoor Ringette set. (</a:t>
            </a:r>
            <a:r>
              <a:rPr lang="en-CA" dirty="0" err="1">
                <a:solidFill>
                  <a:srgbClr val="000000"/>
                </a:solidFill>
                <a:effectLst/>
                <a:latin typeface="Times"/>
              </a:rPr>
              <a:t>approx</a:t>
            </a:r>
            <a:r>
              <a:rPr lang="en-CA" dirty="0">
                <a:solidFill>
                  <a:srgbClr val="000000"/>
                </a:solidFill>
                <a:effectLst/>
                <a:latin typeface="Times"/>
              </a:rPr>
              <a:t> $1,000)</a:t>
            </a:r>
          </a:p>
          <a:p>
            <a:pPr>
              <a:spcAft>
                <a:spcPts val="1050"/>
              </a:spcAft>
              <a:buFont typeface="Arial" panose="020B0604020202020204" pitchFamily="34" charset="0"/>
              <a:buChar char="•"/>
            </a:pPr>
            <a:r>
              <a:rPr lang="en-CA" dirty="0">
                <a:solidFill>
                  <a:srgbClr val="000000"/>
                </a:solidFill>
                <a:effectLst/>
                <a:latin typeface="Times"/>
              </a:rPr>
              <a:t>Book bags for primary students. (</a:t>
            </a:r>
            <a:r>
              <a:rPr lang="en-CA" dirty="0" err="1">
                <a:solidFill>
                  <a:srgbClr val="000000"/>
                </a:solidFill>
                <a:effectLst/>
                <a:latin typeface="Times"/>
              </a:rPr>
              <a:t>approx</a:t>
            </a:r>
            <a:r>
              <a:rPr lang="en-CA" dirty="0">
                <a:solidFill>
                  <a:srgbClr val="000000"/>
                </a:solidFill>
                <a:effectLst/>
                <a:latin typeface="Times"/>
              </a:rPr>
              <a:t> $500)</a:t>
            </a:r>
          </a:p>
          <a:p>
            <a:pPr>
              <a:spcAft>
                <a:spcPts val="900"/>
              </a:spcAft>
              <a:buFont typeface="Arial" panose="020B0604020202020204" pitchFamily="34" charset="0"/>
              <a:buChar char="•"/>
            </a:pPr>
            <a:r>
              <a:rPr lang="en-CA" dirty="0">
                <a:solidFill>
                  <a:srgbClr val="000000"/>
                </a:solidFill>
                <a:effectLst/>
                <a:latin typeface="Times"/>
              </a:rPr>
              <a:t>2 collapsable canopies to use for sporting events or emergencies. (approx. $1,000) </a:t>
            </a:r>
          </a:p>
          <a:p>
            <a:pPr>
              <a:spcAft>
                <a:spcPts val="900"/>
              </a:spcAft>
              <a:buFont typeface="Arial" panose="020B0604020202020204" pitchFamily="34" charset="0"/>
              <a:buChar char="•"/>
            </a:pPr>
            <a:r>
              <a:rPr lang="en-CA" dirty="0">
                <a:solidFill>
                  <a:srgbClr val="000000"/>
                </a:solidFill>
                <a:effectLst/>
                <a:latin typeface="Times"/>
              </a:rPr>
              <a:t>Library fund to update and or replace library books. ($1,500)</a:t>
            </a:r>
          </a:p>
          <a:p>
            <a:pPr>
              <a:spcAft>
                <a:spcPts val="900"/>
              </a:spcAft>
              <a:buFont typeface="Arial" panose="020B0604020202020204" pitchFamily="34" charset="0"/>
              <a:buChar char="•"/>
            </a:pPr>
            <a:r>
              <a:rPr lang="en-CA" dirty="0">
                <a:solidFill>
                  <a:srgbClr val="000000"/>
                </a:solidFill>
                <a:effectLst/>
                <a:latin typeface="Times"/>
              </a:rPr>
              <a:t>Technology replacement fund. This fund would allow Queen Mary to replace damaged equipment such as iPads or computers as the need arises. ($10,000)</a:t>
            </a:r>
          </a:p>
          <a:p>
            <a:pPr>
              <a:spcAft>
                <a:spcPts val="900"/>
              </a:spcAft>
              <a:buNone/>
            </a:pPr>
            <a:endParaRPr lang="en-CA" dirty="0">
              <a:solidFill>
                <a:srgbClr val="000000"/>
              </a:solidFill>
              <a:effectLst/>
              <a:latin typeface="Times"/>
            </a:endParaRPr>
          </a:p>
        </p:txBody>
      </p:sp>
    </p:spTree>
    <p:extLst>
      <p:ext uri="{BB962C8B-B14F-4D97-AF65-F5344CB8AC3E}">
        <p14:creationId xmlns:p14="http://schemas.microsoft.com/office/powerpoint/2010/main" val="2883625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5B328-4411-6AB6-8536-6E6CE9378E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E140F2-D7BB-4C91-7919-A5CB4D4AEB91}"/>
              </a:ext>
            </a:extLst>
          </p:cNvPr>
          <p:cNvSpPr>
            <a:spLocks noGrp="1"/>
          </p:cNvSpPr>
          <p:nvPr>
            <p:ph type="title"/>
          </p:nvPr>
        </p:nvSpPr>
        <p:spPr>
          <a:xfrm>
            <a:off x="609600" y="274638"/>
            <a:ext cx="10972800" cy="1143000"/>
          </a:xfrm>
        </p:spPr>
        <p:txBody>
          <a:bodyPr/>
          <a:lstStyle/>
          <a:p>
            <a:r>
              <a:rPr lang="en-US" dirty="0"/>
              <a:t>PAC Report</a:t>
            </a:r>
          </a:p>
        </p:txBody>
      </p:sp>
      <p:sp>
        <p:nvSpPr>
          <p:cNvPr id="3" name="Content Placeholder 2">
            <a:extLst>
              <a:ext uri="{FF2B5EF4-FFF2-40B4-BE49-F238E27FC236}">
                <a16:creationId xmlns:a16="http://schemas.microsoft.com/office/drawing/2014/main" id="{CBCB7EA3-CB2D-15A4-6F27-D0861676A3CF}"/>
              </a:ext>
            </a:extLst>
          </p:cNvPr>
          <p:cNvSpPr>
            <a:spLocks noGrp="1"/>
          </p:cNvSpPr>
          <p:nvPr>
            <p:ph idx="1"/>
          </p:nvPr>
        </p:nvSpPr>
        <p:spPr>
          <a:xfrm>
            <a:off x="609600" y="1600201"/>
            <a:ext cx="10972800" cy="4525963"/>
          </a:xfrm>
        </p:spPr>
        <p:txBody>
          <a:bodyPr>
            <a:normAutofit/>
          </a:bodyPr>
          <a:lstStyle/>
          <a:p>
            <a:pPr lvl="1"/>
            <a:r>
              <a:rPr lang="en-CA" dirty="0">
                <a:solidFill>
                  <a:schemeClr val="bg1">
                    <a:lumMod val="75000"/>
                  </a:schemeClr>
                </a:solidFill>
              </a:rPr>
              <a:t>Recent PAC Events</a:t>
            </a:r>
          </a:p>
          <a:p>
            <a:pPr lvl="1"/>
            <a:r>
              <a:rPr lang="en-CA" dirty="0">
                <a:solidFill>
                  <a:schemeClr val="bg1">
                    <a:lumMod val="75000"/>
                  </a:schemeClr>
                </a:solidFill>
              </a:rPr>
              <a:t>Alumni scholarship applications (May 9)</a:t>
            </a:r>
          </a:p>
          <a:p>
            <a:pPr lvl="1"/>
            <a:r>
              <a:rPr lang="en-CA" dirty="0">
                <a:solidFill>
                  <a:schemeClr val="bg1">
                    <a:lumMod val="75000"/>
                  </a:schemeClr>
                </a:solidFill>
              </a:rPr>
              <a:t>June Celebration (June 6)</a:t>
            </a:r>
          </a:p>
          <a:p>
            <a:pPr lvl="1"/>
            <a:r>
              <a:rPr lang="en-CA" dirty="0">
                <a:solidFill>
                  <a:schemeClr val="bg1">
                    <a:lumMod val="75000"/>
                  </a:schemeClr>
                </a:solidFill>
              </a:rPr>
              <a:t>Teacher Appreciation Luncheon (June 17)</a:t>
            </a:r>
          </a:p>
          <a:p>
            <a:pPr lvl="1"/>
            <a:r>
              <a:rPr lang="en-CA" dirty="0">
                <a:solidFill>
                  <a:schemeClr val="bg1">
                    <a:lumMod val="75000"/>
                  </a:schemeClr>
                </a:solidFill>
              </a:rPr>
              <a:t>Direct Drive</a:t>
            </a:r>
          </a:p>
          <a:p>
            <a:pPr lvl="1"/>
            <a:r>
              <a:rPr lang="en-CA" dirty="0"/>
              <a:t>Open roles on PAC Exec</a:t>
            </a:r>
          </a:p>
          <a:p>
            <a:pPr lvl="1"/>
            <a:r>
              <a:rPr lang="en-CA" dirty="0">
                <a:solidFill>
                  <a:schemeClr val="bg1">
                    <a:lumMod val="75000"/>
                  </a:schemeClr>
                </a:solidFill>
              </a:rPr>
              <a:t>Next Parent Coffee Morning (May 27)</a:t>
            </a:r>
          </a:p>
          <a:p>
            <a:pPr lvl="1"/>
            <a:r>
              <a:rPr lang="en-CA" dirty="0">
                <a:solidFill>
                  <a:schemeClr val="bg1">
                    <a:lumMod val="75000"/>
                  </a:schemeClr>
                </a:solidFill>
              </a:rPr>
              <a:t>QM PAC AGM (June 3)</a:t>
            </a:r>
          </a:p>
        </p:txBody>
      </p:sp>
    </p:spTree>
    <p:extLst>
      <p:ext uri="{BB962C8B-B14F-4D97-AF65-F5344CB8AC3E}">
        <p14:creationId xmlns:p14="http://schemas.microsoft.com/office/powerpoint/2010/main" val="280650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07B79-98ED-2256-4843-DBDB54C57B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C9E483-5A48-EB39-6A3A-1E4D0E9C2576}"/>
              </a:ext>
            </a:extLst>
          </p:cNvPr>
          <p:cNvSpPr>
            <a:spLocks noGrp="1"/>
          </p:cNvSpPr>
          <p:nvPr>
            <p:ph type="title"/>
          </p:nvPr>
        </p:nvSpPr>
        <p:spPr/>
        <p:txBody>
          <a:bodyPr/>
          <a:lstStyle/>
          <a:p>
            <a:r>
              <a:rPr lang="en-US" dirty="0"/>
              <a:t>Open Roles on PAC Exec</a:t>
            </a:r>
          </a:p>
        </p:txBody>
      </p:sp>
      <p:sp>
        <p:nvSpPr>
          <p:cNvPr id="3" name="Content Placeholder 2">
            <a:extLst>
              <a:ext uri="{FF2B5EF4-FFF2-40B4-BE49-F238E27FC236}">
                <a16:creationId xmlns:a16="http://schemas.microsoft.com/office/drawing/2014/main" id="{FB09AB73-B511-762A-009F-B99EB020DC1F}"/>
              </a:ext>
            </a:extLst>
          </p:cNvPr>
          <p:cNvSpPr>
            <a:spLocks noGrp="1"/>
          </p:cNvSpPr>
          <p:nvPr>
            <p:ph idx="1"/>
          </p:nvPr>
        </p:nvSpPr>
        <p:spPr/>
        <p:txBody>
          <a:bodyPr>
            <a:normAutofit lnSpcReduction="10000"/>
          </a:bodyPr>
          <a:lstStyle/>
          <a:p>
            <a:r>
              <a:rPr lang="en-US" dirty="0"/>
              <a:t>The </a:t>
            </a:r>
            <a:r>
              <a:rPr lang="en-US" dirty="0">
                <a:hlinkClick r:id="rId2"/>
              </a:rPr>
              <a:t>QM PAC constitution</a:t>
            </a:r>
            <a:r>
              <a:rPr lang="en-US" dirty="0"/>
              <a:t> describes the roles of the PAC Exec</a:t>
            </a:r>
          </a:p>
          <a:p>
            <a:r>
              <a:rPr lang="en-US" dirty="0"/>
              <a:t>For 2025, the PAC needs volunteers for the following open roles</a:t>
            </a:r>
          </a:p>
          <a:p>
            <a:pPr lvl="1"/>
            <a:r>
              <a:rPr lang="en-US" dirty="0"/>
              <a:t>Chair: chair meetings, uphold constitution, communications with PAC</a:t>
            </a:r>
          </a:p>
          <a:p>
            <a:pPr lvl="1"/>
            <a:r>
              <a:rPr lang="en-US" dirty="0"/>
              <a:t>Vice-Chair: assume responsibilities of chair in the chair’s absence</a:t>
            </a:r>
          </a:p>
          <a:p>
            <a:pPr lvl="1"/>
            <a:r>
              <a:rPr lang="en-US" dirty="0"/>
              <a:t>Secretary: distribute minutes</a:t>
            </a:r>
          </a:p>
          <a:p>
            <a:pPr lvl="1"/>
            <a:r>
              <a:rPr lang="en-US" dirty="0"/>
              <a:t>Treasurer: maintain accounts and disperse funds</a:t>
            </a:r>
          </a:p>
          <a:p>
            <a:r>
              <a:rPr lang="en-US" dirty="0"/>
              <a:t>Email queenmarypac1@gmail.com for more information or to discuss the roles and responsibilities</a:t>
            </a:r>
          </a:p>
          <a:p>
            <a:endParaRPr lang="en-US" dirty="0"/>
          </a:p>
        </p:txBody>
      </p:sp>
    </p:spTree>
    <p:extLst>
      <p:ext uri="{BB962C8B-B14F-4D97-AF65-F5344CB8AC3E}">
        <p14:creationId xmlns:p14="http://schemas.microsoft.com/office/powerpoint/2010/main" val="1920103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FC3F3-46D2-B97F-31AC-7B95E19E65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DDF857-0D01-8DA8-6F3B-C9D10C2EFDE3}"/>
              </a:ext>
            </a:extLst>
          </p:cNvPr>
          <p:cNvSpPr>
            <a:spLocks noGrp="1"/>
          </p:cNvSpPr>
          <p:nvPr>
            <p:ph type="title"/>
          </p:nvPr>
        </p:nvSpPr>
        <p:spPr>
          <a:xfrm>
            <a:off x="609600" y="274638"/>
            <a:ext cx="10972800" cy="1143000"/>
          </a:xfrm>
        </p:spPr>
        <p:txBody>
          <a:bodyPr/>
          <a:lstStyle/>
          <a:p>
            <a:r>
              <a:rPr lang="en-US" dirty="0"/>
              <a:t>PAC Report</a:t>
            </a:r>
          </a:p>
        </p:txBody>
      </p:sp>
      <p:sp>
        <p:nvSpPr>
          <p:cNvPr id="3" name="Content Placeholder 2">
            <a:extLst>
              <a:ext uri="{FF2B5EF4-FFF2-40B4-BE49-F238E27FC236}">
                <a16:creationId xmlns:a16="http://schemas.microsoft.com/office/drawing/2014/main" id="{260CDEB8-8C20-0B1E-2BFD-0EBFA1D14EDD}"/>
              </a:ext>
            </a:extLst>
          </p:cNvPr>
          <p:cNvSpPr>
            <a:spLocks noGrp="1"/>
          </p:cNvSpPr>
          <p:nvPr>
            <p:ph idx="1"/>
          </p:nvPr>
        </p:nvSpPr>
        <p:spPr>
          <a:xfrm>
            <a:off x="609600" y="1600201"/>
            <a:ext cx="10972800" cy="4525963"/>
          </a:xfrm>
        </p:spPr>
        <p:txBody>
          <a:bodyPr>
            <a:normAutofit/>
          </a:bodyPr>
          <a:lstStyle/>
          <a:p>
            <a:pPr lvl="1"/>
            <a:r>
              <a:rPr lang="en-CA" dirty="0">
                <a:solidFill>
                  <a:schemeClr val="bg1">
                    <a:lumMod val="75000"/>
                  </a:schemeClr>
                </a:solidFill>
              </a:rPr>
              <a:t>Recent PAC Events</a:t>
            </a:r>
          </a:p>
          <a:p>
            <a:pPr lvl="1"/>
            <a:r>
              <a:rPr lang="en-CA" dirty="0">
                <a:solidFill>
                  <a:schemeClr val="bg1">
                    <a:lumMod val="75000"/>
                  </a:schemeClr>
                </a:solidFill>
              </a:rPr>
              <a:t>Alumni scholarship applications (May 9)</a:t>
            </a:r>
          </a:p>
          <a:p>
            <a:pPr lvl="1"/>
            <a:r>
              <a:rPr lang="en-CA" dirty="0">
                <a:solidFill>
                  <a:schemeClr val="bg1">
                    <a:lumMod val="75000"/>
                  </a:schemeClr>
                </a:solidFill>
              </a:rPr>
              <a:t>June Celebration (June 6)</a:t>
            </a:r>
          </a:p>
          <a:p>
            <a:pPr lvl="1"/>
            <a:r>
              <a:rPr lang="en-CA" dirty="0">
                <a:solidFill>
                  <a:schemeClr val="bg1">
                    <a:lumMod val="75000"/>
                  </a:schemeClr>
                </a:solidFill>
              </a:rPr>
              <a:t>Teacher Appreciation Luncheon (June 17)</a:t>
            </a:r>
          </a:p>
          <a:p>
            <a:pPr lvl="1"/>
            <a:r>
              <a:rPr lang="en-CA" dirty="0">
                <a:solidFill>
                  <a:schemeClr val="bg1">
                    <a:lumMod val="75000"/>
                  </a:schemeClr>
                </a:solidFill>
              </a:rPr>
              <a:t>Direct Drive</a:t>
            </a:r>
          </a:p>
          <a:p>
            <a:pPr lvl="1"/>
            <a:r>
              <a:rPr lang="en-CA" dirty="0">
                <a:solidFill>
                  <a:schemeClr val="bg1">
                    <a:lumMod val="75000"/>
                  </a:schemeClr>
                </a:solidFill>
              </a:rPr>
              <a:t>Open roles on PAC Exec</a:t>
            </a:r>
          </a:p>
          <a:p>
            <a:pPr lvl="1"/>
            <a:r>
              <a:rPr lang="en-CA" dirty="0"/>
              <a:t>Next Parent Coffee Morning (May 27)</a:t>
            </a:r>
          </a:p>
          <a:p>
            <a:pPr lvl="1"/>
            <a:r>
              <a:rPr lang="en-CA" dirty="0">
                <a:solidFill>
                  <a:schemeClr val="bg1">
                    <a:lumMod val="75000"/>
                  </a:schemeClr>
                </a:solidFill>
              </a:rPr>
              <a:t>QM PAC AGM (June 3)</a:t>
            </a:r>
          </a:p>
        </p:txBody>
      </p:sp>
    </p:spTree>
    <p:extLst>
      <p:ext uri="{BB962C8B-B14F-4D97-AF65-F5344CB8AC3E}">
        <p14:creationId xmlns:p14="http://schemas.microsoft.com/office/powerpoint/2010/main" val="112976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97C16-A3DD-A116-A50A-478C751B4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CEC2A8-F6EB-9FC6-8F5B-F94884D05C0B}"/>
              </a:ext>
            </a:extLst>
          </p:cNvPr>
          <p:cNvSpPr>
            <a:spLocks noGrp="1"/>
          </p:cNvSpPr>
          <p:nvPr>
            <p:ph type="title"/>
          </p:nvPr>
        </p:nvSpPr>
        <p:spPr/>
        <p:txBody>
          <a:bodyPr/>
          <a:lstStyle/>
          <a:p>
            <a:r>
              <a:rPr lang="en-US" dirty="0"/>
              <a:t>Parent Coffee Morning</a:t>
            </a:r>
          </a:p>
        </p:txBody>
      </p:sp>
      <p:sp>
        <p:nvSpPr>
          <p:cNvPr id="3" name="Content Placeholder 2">
            <a:extLst>
              <a:ext uri="{FF2B5EF4-FFF2-40B4-BE49-F238E27FC236}">
                <a16:creationId xmlns:a16="http://schemas.microsoft.com/office/drawing/2014/main" id="{47ECF42F-BFA5-B263-6788-15FC9646D559}"/>
              </a:ext>
            </a:extLst>
          </p:cNvPr>
          <p:cNvSpPr>
            <a:spLocks noGrp="1"/>
          </p:cNvSpPr>
          <p:nvPr>
            <p:ph idx="1"/>
          </p:nvPr>
        </p:nvSpPr>
        <p:spPr/>
        <p:txBody>
          <a:bodyPr>
            <a:normAutofit/>
          </a:bodyPr>
          <a:lstStyle/>
          <a:p>
            <a:r>
              <a:rPr lang="en-US" dirty="0"/>
              <a:t>Cory and Ann have graciously volunteered to host the next parent-coffee morning on May 27 at 9am. </a:t>
            </a:r>
          </a:p>
          <a:p>
            <a:r>
              <a:rPr lang="en-US" dirty="0"/>
              <a:t>Coffee generously donated by Max at Bean Around the World</a:t>
            </a:r>
          </a:p>
          <a:p>
            <a:r>
              <a:rPr lang="en-US" dirty="0"/>
              <a:t>Good chance to discuss the PAC Exec roles with potential new members</a:t>
            </a:r>
          </a:p>
          <a:p>
            <a:r>
              <a:rPr lang="en-US" dirty="0"/>
              <a:t>Please try to attend the coffee morning, and share with your networks</a:t>
            </a:r>
          </a:p>
        </p:txBody>
      </p:sp>
    </p:spTree>
    <p:extLst>
      <p:ext uri="{BB962C8B-B14F-4D97-AF65-F5344CB8AC3E}">
        <p14:creationId xmlns:p14="http://schemas.microsoft.com/office/powerpoint/2010/main" val="3492021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265C5-1AEE-596D-49B5-732E1FBB0C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18FE10-F61F-F842-EEDF-4EB4D818B510}"/>
              </a:ext>
            </a:extLst>
          </p:cNvPr>
          <p:cNvSpPr>
            <a:spLocks noGrp="1"/>
          </p:cNvSpPr>
          <p:nvPr>
            <p:ph type="title"/>
          </p:nvPr>
        </p:nvSpPr>
        <p:spPr>
          <a:xfrm>
            <a:off x="609600" y="274638"/>
            <a:ext cx="10972800" cy="1143000"/>
          </a:xfrm>
        </p:spPr>
        <p:txBody>
          <a:bodyPr/>
          <a:lstStyle/>
          <a:p>
            <a:r>
              <a:rPr lang="en-US" dirty="0"/>
              <a:t>PAC Report</a:t>
            </a:r>
          </a:p>
        </p:txBody>
      </p:sp>
      <p:sp>
        <p:nvSpPr>
          <p:cNvPr id="3" name="Content Placeholder 2">
            <a:extLst>
              <a:ext uri="{FF2B5EF4-FFF2-40B4-BE49-F238E27FC236}">
                <a16:creationId xmlns:a16="http://schemas.microsoft.com/office/drawing/2014/main" id="{794440DC-6D23-E6EB-501E-B4960F09E32C}"/>
              </a:ext>
            </a:extLst>
          </p:cNvPr>
          <p:cNvSpPr>
            <a:spLocks noGrp="1"/>
          </p:cNvSpPr>
          <p:nvPr>
            <p:ph idx="1"/>
          </p:nvPr>
        </p:nvSpPr>
        <p:spPr>
          <a:xfrm>
            <a:off x="609600" y="1600201"/>
            <a:ext cx="10972800" cy="4525963"/>
          </a:xfrm>
        </p:spPr>
        <p:txBody>
          <a:bodyPr>
            <a:normAutofit/>
          </a:bodyPr>
          <a:lstStyle/>
          <a:p>
            <a:pPr lvl="1"/>
            <a:r>
              <a:rPr lang="en-CA" dirty="0">
                <a:solidFill>
                  <a:schemeClr val="bg1">
                    <a:lumMod val="75000"/>
                  </a:schemeClr>
                </a:solidFill>
              </a:rPr>
              <a:t>Recent PAC Events</a:t>
            </a:r>
          </a:p>
          <a:p>
            <a:pPr lvl="1"/>
            <a:r>
              <a:rPr lang="en-CA" dirty="0">
                <a:solidFill>
                  <a:schemeClr val="bg1">
                    <a:lumMod val="75000"/>
                  </a:schemeClr>
                </a:solidFill>
              </a:rPr>
              <a:t>Alumni scholarship applications (May 9)</a:t>
            </a:r>
          </a:p>
          <a:p>
            <a:pPr lvl="1"/>
            <a:r>
              <a:rPr lang="en-CA" dirty="0">
                <a:solidFill>
                  <a:schemeClr val="bg1">
                    <a:lumMod val="75000"/>
                  </a:schemeClr>
                </a:solidFill>
              </a:rPr>
              <a:t>June Celebration (June 6)</a:t>
            </a:r>
          </a:p>
          <a:p>
            <a:pPr lvl="1"/>
            <a:r>
              <a:rPr lang="en-CA" dirty="0">
                <a:solidFill>
                  <a:schemeClr val="bg1">
                    <a:lumMod val="75000"/>
                  </a:schemeClr>
                </a:solidFill>
              </a:rPr>
              <a:t>Teacher Appreciation Luncheon (June 17)</a:t>
            </a:r>
          </a:p>
          <a:p>
            <a:pPr lvl="1"/>
            <a:r>
              <a:rPr lang="en-CA" dirty="0">
                <a:solidFill>
                  <a:schemeClr val="bg1">
                    <a:lumMod val="75000"/>
                  </a:schemeClr>
                </a:solidFill>
              </a:rPr>
              <a:t>Direct Drive</a:t>
            </a:r>
          </a:p>
          <a:p>
            <a:pPr lvl="1"/>
            <a:r>
              <a:rPr lang="en-CA" dirty="0">
                <a:solidFill>
                  <a:schemeClr val="bg1">
                    <a:lumMod val="75000"/>
                  </a:schemeClr>
                </a:solidFill>
              </a:rPr>
              <a:t>Open roles on PAC Exec</a:t>
            </a:r>
          </a:p>
          <a:p>
            <a:pPr lvl="1"/>
            <a:r>
              <a:rPr lang="en-CA" dirty="0">
                <a:solidFill>
                  <a:schemeClr val="bg1">
                    <a:lumMod val="75000"/>
                  </a:schemeClr>
                </a:solidFill>
              </a:rPr>
              <a:t>Next Parent Coffee Morning (May 27)</a:t>
            </a:r>
          </a:p>
          <a:p>
            <a:pPr lvl="1"/>
            <a:r>
              <a:rPr lang="en-CA" dirty="0"/>
              <a:t>QM PAC AGM (June 3)</a:t>
            </a:r>
          </a:p>
        </p:txBody>
      </p:sp>
    </p:spTree>
    <p:extLst>
      <p:ext uri="{BB962C8B-B14F-4D97-AF65-F5344CB8AC3E}">
        <p14:creationId xmlns:p14="http://schemas.microsoft.com/office/powerpoint/2010/main" val="134312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7BD4D-040A-167B-DCA7-18ACC07AA7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66314-2ADC-324C-FBC8-8D528B33815B}"/>
              </a:ext>
            </a:extLst>
          </p:cNvPr>
          <p:cNvSpPr>
            <a:spLocks noGrp="1"/>
          </p:cNvSpPr>
          <p:nvPr>
            <p:ph type="title"/>
          </p:nvPr>
        </p:nvSpPr>
        <p:spPr/>
        <p:txBody>
          <a:bodyPr/>
          <a:lstStyle/>
          <a:p>
            <a:r>
              <a:rPr lang="en-US" dirty="0"/>
              <a:t>Annual General Meeting </a:t>
            </a:r>
          </a:p>
        </p:txBody>
      </p:sp>
      <p:sp>
        <p:nvSpPr>
          <p:cNvPr id="3" name="Content Placeholder 2">
            <a:extLst>
              <a:ext uri="{FF2B5EF4-FFF2-40B4-BE49-F238E27FC236}">
                <a16:creationId xmlns:a16="http://schemas.microsoft.com/office/drawing/2014/main" id="{93995823-78EA-53F1-D69C-002118C2C959}"/>
              </a:ext>
            </a:extLst>
          </p:cNvPr>
          <p:cNvSpPr>
            <a:spLocks noGrp="1"/>
          </p:cNvSpPr>
          <p:nvPr>
            <p:ph idx="1"/>
          </p:nvPr>
        </p:nvSpPr>
        <p:spPr/>
        <p:txBody>
          <a:bodyPr>
            <a:normAutofit/>
          </a:bodyPr>
          <a:lstStyle/>
          <a:p>
            <a:r>
              <a:rPr lang="en-US" dirty="0"/>
              <a:t>The AGM is June 3</a:t>
            </a:r>
          </a:p>
          <a:p>
            <a:r>
              <a:rPr lang="en-US" dirty="0"/>
              <a:t>Voting for new PAC Exec</a:t>
            </a:r>
          </a:p>
          <a:p>
            <a:r>
              <a:rPr lang="en-US" dirty="0"/>
              <a:t>Final plans or approvals for Summer Celebration</a:t>
            </a:r>
          </a:p>
          <a:p>
            <a:r>
              <a:rPr lang="en-US" dirty="0"/>
              <a:t>Current PAC Chair is unable to host due to travel – need a volunteer to host this meeting</a:t>
            </a:r>
          </a:p>
        </p:txBody>
      </p:sp>
    </p:spTree>
    <p:extLst>
      <p:ext uri="{BB962C8B-B14F-4D97-AF65-F5344CB8AC3E}">
        <p14:creationId xmlns:p14="http://schemas.microsoft.com/office/powerpoint/2010/main" val="132942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819BB-C889-4F4A-A7C0-86A1885E09B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9CDD442-00E9-B2B4-3218-2EFCB36F172F}"/>
              </a:ext>
            </a:extLst>
          </p:cNvPr>
          <p:cNvPicPr>
            <a:picLocks noChangeAspect="1"/>
          </p:cNvPicPr>
          <p:nvPr/>
        </p:nvPicPr>
        <p:blipFill>
          <a:blip r:embed="rId2"/>
          <a:stretch>
            <a:fillRect/>
          </a:stretch>
        </p:blipFill>
        <p:spPr>
          <a:xfrm>
            <a:off x="3713922" y="0"/>
            <a:ext cx="8478078" cy="6355893"/>
          </a:xfrm>
          <a:prstGeom prst="rect">
            <a:avLst/>
          </a:prstGeom>
        </p:spPr>
      </p:pic>
      <p:sp>
        <p:nvSpPr>
          <p:cNvPr id="2" name="Title 1">
            <a:extLst>
              <a:ext uri="{FF2B5EF4-FFF2-40B4-BE49-F238E27FC236}">
                <a16:creationId xmlns:a16="http://schemas.microsoft.com/office/drawing/2014/main" id="{90A2B746-7A73-4260-2818-D9601F21DC10}"/>
              </a:ext>
            </a:extLst>
          </p:cNvPr>
          <p:cNvSpPr>
            <a:spLocks noGrp="1"/>
          </p:cNvSpPr>
          <p:nvPr>
            <p:ph type="title"/>
          </p:nvPr>
        </p:nvSpPr>
        <p:spPr>
          <a:xfrm>
            <a:off x="609600" y="274638"/>
            <a:ext cx="10972800" cy="1143000"/>
          </a:xfrm>
        </p:spPr>
        <p:txBody>
          <a:bodyPr/>
          <a:lstStyle/>
          <a:p>
            <a:r>
              <a:rPr lang="en-US" dirty="0"/>
              <a:t>Agenda</a:t>
            </a:r>
          </a:p>
        </p:txBody>
      </p:sp>
      <p:sp>
        <p:nvSpPr>
          <p:cNvPr id="7" name="Content Placeholder 6">
            <a:extLst>
              <a:ext uri="{FF2B5EF4-FFF2-40B4-BE49-F238E27FC236}">
                <a16:creationId xmlns:a16="http://schemas.microsoft.com/office/drawing/2014/main" id="{7617C0BF-EEF6-AE6E-817D-C12E2E5D8DA6}"/>
              </a:ext>
            </a:extLst>
          </p:cNvPr>
          <p:cNvSpPr>
            <a:spLocks noGrp="1"/>
          </p:cNvSpPr>
          <p:nvPr>
            <p:ph idx="1"/>
          </p:nvPr>
        </p:nvSpPr>
        <p:spPr>
          <a:xfrm>
            <a:off x="609600" y="1600201"/>
            <a:ext cx="10972800" cy="4525963"/>
          </a:xfrm>
        </p:spPr>
        <p:txBody>
          <a:bodyPr>
            <a:normAutofit fontScale="70000" lnSpcReduction="20000"/>
          </a:bodyPr>
          <a:lstStyle/>
          <a:p>
            <a:r>
              <a:rPr lang="en-CA" dirty="0"/>
              <a:t>Welcome</a:t>
            </a:r>
          </a:p>
          <a:p>
            <a:r>
              <a:rPr lang="en-CA" dirty="0"/>
              <a:t>Principal’s Report</a:t>
            </a:r>
          </a:p>
          <a:p>
            <a:r>
              <a:rPr lang="en-CA" dirty="0"/>
              <a:t>Treasurer Report</a:t>
            </a:r>
          </a:p>
          <a:p>
            <a:r>
              <a:rPr lang="en-CA" dirty="0"/>
              <a:t>PAC Report</a:t>
            </a:r>
          </a:p>
          <a:p>
            <a:pPr lvl="1"/>
            <a:r>
              <a:rPr lang="en-CA" dirty="0"/>
              <a:t>Recent PAC Events</a:t>
            </a:r>
          </a:p>
          <a:p>
            <a:pPr lvl="1"/>
            <a:r>
              <a:rPr lang="en-CA" dirty="0"/>
              <a:t>Alumni scholarship applications (May 9)</a:t>
            </a:r>
          </a:p>
          <a:p>
            <a:pPr lvl="1"/>
            <a:r>
              <a:rPr lang="en-CA" dirty="0"/>
              <a:t>June Celebration (June 6)</a:t>
            </a:r>
          </a:p>
          <a:p>
            <a:pPr lvl="1"/>
            <a:r>
              <a:rPr lang="en-CA" dirty="0"/>
              <a:t>Teacher Appreciation Luncheon (June 17)</a:t>
            </a:r>
          </a:p>
          <a:p>
            <a:pPr lvl="1"/>
            <a:r>
              <a:rPr lang="en-CA" dirty="0"/>
              <a:t>Direct Drive</a:t>
            </a:r>
          </a:p>
          <a:p>
            <a:pPr lvl="1"/>
            <a:r>
              <a:rPr lang="en-CA" dirty="0"/>
              <a:t>Open roles on PAC Exec</a:t>
            </a:r>
          </a:p>
          <a:p>
            <a:pPr lvl="1"/>
            <a:r>
              <a:rPr lang="en-CA" dirty="0"/>
              <a:t>Next Parent Coffee Morning (May 27)</a:t>
            </a:r>
          </a:p>
          <a:p>
            <a:pPr lvl="1"/>
            <a:r>
              <a:rPr lang="en-CA" dirty="0"/>
              <a:t>QM PAC AGM (June 3)</a:t>
            </a:r>
          </a:p>
          <a:p>
            <a:r>
              <a:rPr lang="en-CA" dirty="0"/>
              <a:t>Wrap-up</a:t>
            </a:r>
          </a:p>
        </p:txBody>
      </p:sp>
      <p:sp>
        <p:nvSpPr>
          <p:cNvPr id="4" name="Rounded Rectangle 3">
            <a:extLst>
              <a:ext uri="{FF2B5EF4-FFF2-40B4-BE49-F238E27FC236}">
                <a16:creationId xmlns:a16="http://schemas.microsoft.com/office/drawing/2014/main" id="{5310AD66-C869-3CD4-5C8C-C1CCF170EE13}"/>
              </a:ext>
            </a:extLst>
          </p:cNvPr>
          <p:cNvSpPr/>
          <p:nvPr/>
        </p:nvSpPr>
        <p:spPr>
          <a:xfrm>
            <a:off x="609600" y="5389430"/>
            <a:ext cx="7822096" cy="347868"/>
          </a:xfrm>
          <a:prstGeom prst="roundRect">
            <a:avLst/>
          </a:prstGeom>
          <a:solidFill>
            <a:srgbClr val="8064A2">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4768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ln>
            <a:solidFill>
              <a:schemeClr val="accent2"/>
            </a:solidFill>
          </a:ln>
        </p:spPr>
        <p:txBody>
          <a:bodyPr>
            <a:normAutofit fontScale="62500" lnSpcReduction="20000"/>
          </a:bodyPr>
          <a:lstStyle/>
          <a:p>
            <a:pPr marL="0" indent="0" algn="ctr">
              <a:lnSpc>
                <a:spcPct val="170000"/>
              </a:lnSpc>
              <a:buNone/>
            </a:pPr>
            <a:r>
              <a:rPr lang="en-US" sz="3800" b="1" dirty="0"/>
              <a:t>Queen Mary’s Code of Conduct </a:t>
            </a:r>
          </a:p>
          <a:p>
            <a:pPr marL="0" indent="0">
              <a:lnSpc>
                <a:spcPct val="170000"/>
              </a:lnSpc>
              <a:buNone/>
            </a:pPr>
            <a:r>
              <a:rPr lang="en-US" dirty="0"/>
              <a:t>We respond everyone’s learning by respecting ourselves, others and our surroundings </a:t>
            </a:r>
          </a:p>
          <a:p>
            <a:pPr marL="0" indent="0" algn="ctr">
              <a:lnSpc>
                <a:spcPct val="170000"/>
              </a:lnSpc>
              <a:buNone/>
            </a:pPr>
            <a:r>
              <a:rPr lang="en-US" sz="3800" b="1" dirty="0"/>
              <a:t>Queen Mary’s Mission Statement </a:t>
            </a:r>
          </a:p>
          <a:p>
            <a:pPr marL="0" indent="0">
              <a:lnSpc>
                <a:spcPct val="170000"/>
              </a:lnSpc>
              <a:buNone/>
            </a:pPr>
            <a:r>
              <a:rPr lang="en-US" dirty="0"/>
              <a:t>Our mission is to build a respectful community of lifelong learners</a:t>
            </a:r>
          </a:p>
          <a:p>
            <a:pPr marL="0" indent="0">
              <a:lnSpc>
                <a:spcPct val="170000"/>
              </a:lnSpc>
              <a:buNone/>
            </a:pPr>
            <a:r>
              <a:rPr lang="en-US" dirty="0"/>
              <a:t>We work toward becoming caring, accomplished and cooperative citizens</a:t>
            </a:r>
          </a:p>
          <a:p>
            <a:pPr marL="0" indent="0">
              <a:lnSpc>
                <a:spcPct val="170000"/>
              </a:lnSpc>
              <a:buNone/>
            </a:pPr>
            <a:r>
              <a:rPr lang="en-US" dirty="0"/>
              <a:t>We aim to provide an enriched environment in which children are encouraged to think, question, create and wonder</a:t>
            </a:r>
          </a:p>
        </p:txBody>
      </p:sp>
      <p:sp>
        <p:nvSpPr>
          <p:cNvPr id="6" name="Text Placeholder 5"/>
          <p:cNvSpPr>
            <a:spLocks noGrp="1"/>
          </p:cNvSpPr>
          <p:nvPr>
            <p:ph type="body" sz="half" idx="2"/>
          </p:nvPr>
        </p:nvSpPr>
        <p:spPr>
          <a:xfrm>
            <a:off x="1115869" y="1670913"/>
            <a:ext cx="3008313" cy="3057387"/>
          </a:xfrm>
          <a:ln>
            <a:solidFill>
              <a:schemeClr val="accent2"/>
            </a:solidFill>
          </a:ln>
        </p:spPr>
        <p:txBody>
          <a:bodyPr>
            <a:normAutofit/>
          </a:bodyPr>
          <a:lstStyle/>
          <a:p>
            <a:pPr algn="ctr"/>
            <a:r>
              <a:rPr lang="en-US" sz="2800" dirty="0">
                <a:solidFill>
                  <a:schemeClr val="tx2"/>
                </a:solidFill>
              </a:rPr>
              <a:t>Next meeting</a:t>
            </a:r>
          </a:p>
          <a:p>
            <a:pPr algn="ctr"/>
            <a:r>
              <a:rPr lang="en-US" sz="2800" dirty="0"/>
              <a:t>Is the Annual General Meeting (AGM)</a:t>
            </a:r>
            <a:endParaRPr lang="en-US" dirty="0"/>
          </a:p>
          <a:p>
            <a:pPr algn="ctr"/>
            <a:endParaRPr lang="en-US" sz="2000" b="1" dirty="0">
              <a:solidFill>
                <a:schemeClr val="tx2"/>
              </a:solidFill>
            </a:endParaRPr>
          </a:p>
          <a:p>
            <a:pPr algn="ctr"/>
            <a:r>
              <a:rPr lang="en-US" sz="2000" b="1" dirty="0">
                <a:solidFill>
                  <a:schemeClr val="tx2"/>
                </a:solidFill>
              </a:rPr>
              <a:t>Tuesday June 3</a:t>
            </a:r>
          </a:p>
          <a:p>
            <a:pPr algn="ctr"/>
            <a:r>
              <a:rPr lang="en-US" sz="2000" b="1" dirty="0">
                <a:solidFill>
                  <a:schemeClr val="tx2"/>
                </a:solidFill>
              </a:rPr>
              <a:t>7:30 to 8:30pm</a:t>
            </a:r>
          </a:p>
          <a:p>
            <a:pPr algn="ctr"/>
            <a:endParaRPr lang="en-US" sz="2000" b="1" dirty="0">
              <a:solidFill>
                <a:schemeClr val="tx2"/>
              </a:solidFill>
            </a:endParaRPr>
          </a:p>
          <a:p>
            <a:endParaRPr lang="en-US" dirty="0"/>
          </a:p>
          <a:p>
            <a:endParaRPr lang="en-US" dirty="0"/>
          </a:p>
        </p:txBody>
      </p:sp>
    </p:spTree>
    <p:extLst>
      <p:ext uri="{BB962C8B-B14F-4D97-AF65-F5344CB8AC3E}">
        <p14:creationId xmlns:p14="http://schemas.microsoft.com/office/powerpoint/2010/main" val="409261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45A9A-EB43-1752-77D9-D977684ADB9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9F7AD8E-1497-5E6D-9208-7C88A64394EA}"/>
              </a:ext>
            </a:extLst>
          </p:cNvPr>
          <p:cNvPicPr>
            <a:picLocks noChangeAspect="1"/>
          </p:cNvPicPr>
          <p:nvPr/>
        </p:nvPicPr>
        <p:blipFill>
          <a:blip r:embed="rId2"/>
          <a:stretch>
            <a:fillRect/>
          </a:stretch>
        </p:blipFill>
        <p:spPr>
          <a:xfrm>
            <a:off x="3713922" y="0"/>
            <a:ext cx="8478078" cy="6355893"/>
          </a:xfrm>
          <a:prstGeom prst="rect">
            <a:avLst/>
          </a:prstGeom>
        </p:spPr>
      </p:pic>
      <p:sp>
        <p:nvSpPr>
          <p:cNvPr id="2" name="Title 1">
            <a:extLst>
              <a:ext uri="{FF2B5EF4-FFF2-40B4-BE49-F238E27FC236}">
                <a16:creationId xmlns:a16="http://schemas.microsoft.com/office/drawing/2014/main" id="{476E6FF2-1EB3-AA5C-DB86-5724B8A42B4D}"/>
              </a:ext>
            </a:extLst>
          </p:cNvPr>
          <p:cNvSpPr>
            <a:spLocks noGrp="1"/>
          </p:cNvSpPr>
          <p:nvPr>
            <p:ph type="title"/>
          </p:nvPr>
        </p:nvSpPr>
        <p:spPr>
          <a:xfrm>
            <a:off x="609600" y="274638"/>
            <a:ext cx="10972800" cy="1143000"/>
          </a:xfrm>
        </p:spPr>
        <p:txBody>
          <a:bodyPr/>
          <a:lstStyle/>
          <a:p>
            <a:r>
              <a:rPr lang="en-US" dirty="0"/>
              <a:t>Agenda</a:t>
            </a:r>
          </a:p>
        </p:txBody>
      </p:sp>
      <p:sp>
        <p:nvSpPr>
          <p:cNvPr id="7" name="Content Placeholder 6">
            <a:extLst>
              <a:ext uri="{FF2B5EF4-FFF2-40B4-BE49-F238E27FC236}">
                <a16:creationId xmlns:a16="http://schemas.microsoft.com/office/drawing/2014/main" id="{F5FB38C8-85C8-8A40-A2A3-C8A68CC510F4}"/>
              </a:ext>
            </a:extLst>
          </p:cNvPr>
          <p:cNvSpPr>
            <a:spLocks noGrp="1"/>
          </p:cNvSpPr>
          <p:nvPr>
            <p:ph idx="1"/>
          </p:nvPr>
        </p:nvSpPr>
        <p:spPr>
          <a:xfrm>
            <a:off x="609600" y="1600201"/>
            <a:ext cx="10972800" cy="4525963"/>
          </a:xfrm>
        </p:spPr>
        <p:txBody>
          <a:bodyPr>
            <a:normAutofit fontScale="70000" lnSpcReduction="20000"/>
          </a:bodyPr>
          <a:lstStyle/>
          <a:p>
            <a:r>
              <a:rPr lang="en-CA" dirty="0"/>
              <a:t>Welcome</a:t>
            </a:r>
          </a:p>
          <a:p>
            <a:r>
              <a:rPr lang="en-CA" dirty="0"/>
              <a:t>Principal’s Report</a:t>
            </a:r>
          </a:p>
          <a:p>
            <a:r>
              <a:rPr lang="en-CA" dirty="0"/>
              <a:t>Treasurer Report</a:t>
            </a:r>
          </a:p>
          <a:p>
            <a:r>
              <a:rPr lang="en-CA" dirty="0"/>
              <a:t>PAC Report</a:t>
            </a:r>
          </a:p>
          <a:p>
            <a:pPr lvl="1"/>
            <a:r>
              <a:rPr lang="en-CA" dirty="0"/>
              <a:t>Recent PAC Events</a:t>
            </a:r>
          </a:p>
          <a:p>
            <a:pPr lvl="1"/>
            <a:r>
              <a:rPr lang="en-CA" dirty="0"/>
              <a:t>Alumni scholarship applications (May 9)</a:t>
            </a:r>
          </a:p>
          <a:p>
            <a:pPr lvl="1"/>
            <a:r>
              <a:rPr lang="en-CA" dirty="0"/>
              <a:t>June Celebration (June 6)</a:t>
            </a:r>
          </a:p>
          <a:p>
            <a:pPr lvl="1"/>
            <a:r>
              <a:rPr lang="en-CA" dirty="0"/>
              <a:t>Teacher Appreciation Luncheon (June 17)</a:t>
            </a:r>
          </a:p>
          <a:p>
            <a:pPr lvl="1"/>
            <a:r>
              <a:rPr lang="en-CA" dirty="0"/>
              <a:t>Direct Drive</a:t>
            </a:r>
          </a:p>
          <a:p>
            <a:pPr lvl="1"/>
            <a:r>
              <a:rPr lang="en-CA" dirty="0"/>
              <a:t>Open roles on PAC Exec</a:t>
            </a:r>
          </a:p>
          <a:p>
            <a:pPr lvl="1"/>
            <a:r>
              <a:rPr lang="en-CA" dirty="0"/>
              <a:t>Next Parent Coffee Morning (May 27)</a:t>
            </a:r>
          </a:p>
          <a:p>
            <a:pPr lvl="1"/>
            <a:r>
              <a:rPr lang="en-CA" dirty="0"/>
              <a:t>QM PAC AGM (June 3)</a:t>
            </a:r>
          </a:p>
          <a:p>
            <a:r>
              <a:rPr lang="en-CA" dirty="0"/>
              <a:t>Wrap-up</a:t>
            </a:r>
          </a:p>
        </p:txBody>
      </p:sp>
      <p:sp>
        <p:nvSpPr>
          <p:cNvPr id="4" name="Rounded Rectangle 3">
            <a:extLst>
              <a:ext uri="{FF2B5EF4-FFF2-40B4-BE49-F238E27FC236}">
                <a16:creationId xmlns:a16="http://schemas.microsoft.com/office/drawing/2014/main" id="{E5568926-4AFD-04F8-9000-C1C9D2896C39}"/>
              </a:ext>
            </a:extLst>
          </p:cNvPr>
          <p:cNvSpPr/>
          <p:nvPr/>
        </p:nvSpPr>
        <p:spPr>
          <a:xfrm>
            <a:off x="536713" y="1579112"/>
            <a:ext cx="7822096" cy="347868"/>
          </a:xfrm>
          <a:prstGeom prst="roundRect">
            <a:avLst/>
          </a:prstGeom>
          <a:solidFill>
            <a:srgbClr val="8064A2">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152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t>Voting</a:t>
            </a:r>
          </a:p>
        </p:txBody>
      </p:sp>
      <p:sp>
        <p:nvSpPr>
          <p:cNvPr id="3" name="Content Placeholder 2"/>
          <p:cNvSpPr>
            <a:spLocks noGrp="1"/>
          </p:cNvSpPr>
          <p:nvPr>
            <p:ph idx="1"/>
          </p:nvPr>
        </p:nvSpPr>
        <p:spPr/>
        <p:txBody>
          <a:bodyPr>
            <a:normAutofit/>
          </a:bodyPr>
          <a:lstStyle/>
          <a:p>
            <a:pPr marL="0" indent="0">
              <a:buNone/>
            </a:pPr>
            <a:r>
              <a:rPr lang="en-US" sz="2800" dirty="0">
                <a:solidFill>
                  <a:schemeClr val="accent2"/>
                </a:solidFill>
              </a:rPr>
              <a:t>Queen Mary PAC uses a general parliamentary procedure which includes:</a:t>
            </a:r>
          </a:p>
          <a:p>
            <a:r>
              <a:rPr lang="en-US" sz="2000" dirty="0"/>
              <a:t>Presenting a motion</a:t>
            </a:r>
          </a:p>
          <a:p>
            <a:r>
              <a:rPr lang="en-US" sz="2000" dirty="0"/>
              <a:t>Seconding a motion</a:t>
            </a:r>
          </a:p>
          <a:p>
            <a:r>
              <a:rPr lang="en-US" sz="2000" dirty="0"/>
              <a:t>If no one is opposed to the motion, the motion carries -</a:t>
            </a:r>
            <a:r>
              <a:rPr lang="en-US" sz="2000" i="1" dirty="0"/>
              <a:t> unanimous consent</a:t>
            </a:r>
          </a:p>
          <a:p>
            <a:r>
              <a:rPr lang="en-US" sz="2000" dirty="0"/>
              <a:t>Otherwise, we vote on the motion. Motion carries with majority support </a:t>
            </a:r>
          </a:p>
          <a:p>
            <a:endParaRPr lang="en-US" sz="2000" dirty="0"/>
          </a:p>
          <a:p>
            <a:endParaRPr lang="en-US" sz="2000" dirty="0"/>
          </a:p>
        </p:txBody>
      </p:sp>
      <p:pic>
        <p:nvPicPr>
          <p:cNvPr id="5" name="Picture 4">
            <a:extLst>
              <a:ext uri="{FF2B5EF4-FFF2-40B4-BE49-F238E27FC236}">
                <a16:creationId xmlns:a16="http://schemas.microsoft.com/office/drawing/2014/main" id="{FC03A628-AC41-393D-73F1-3C55D3F000F3}"/>
              </a:ext>
            </a:extLst>
          </p:cNvPr>
          <p:cNvPicPr>
            <a:picLocks noChangeAspect="1"/>
          </p:cNvPicPr>
          <p:nvPr/>
        </p:nvPicPr>
        <p:blipFill>
          <a:blip r:embed="rId2"/>
          <a:stretch>
            <a:fillRect/>
          </a:stretch>
        </p:blipFill>
        <p:spPr>
          <a:xfrm>
            <a:off x="4715883" y="4222749"/>
            <a:ext cx="7277100" cy="2070100"/>
          </a:xfrm>
          <a:prstGeom prst="rect">
            <a:avLst/>
          </a:prstGeom>
        </p:spPr>
      </p:pic>
    </p:spTree>
    <p:extLst>
      <p:ext uri="{BB962C8B-B14F-4D97-AF65-F5344CB8AC3E}">
        <p14:creationId xmlns:p14="http://schemas.microsoft.com/office/powerpoint/2010/main" val="146475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1CC8-2509-EFBE-4172-2BC4AA2E4F1E}"/>
              </a:ext>
            </a:extLst>
          </p:cNvPr>
          <p:cNvSpPr>
            <a:spLocks noGrp="1"/>
          </p:cNvSpPr>
          <p:nvPr>
            <p:ph type="title"/>
          </p:nvPr>
        </p:nvSpPr>
        <p:spPr/>
        <p:txBody>
          <a:bodyPr/>
          <a:lstStyle/>
          <a:p>
            <a:r>
              <a:rPr lang="en-US" dirty="0"/>
              <a:t>Agenda Approval</a:t>
            </a:r>
          </a:p>
        </p:txBody>
      </p:sp>
      <p:sp>
        <p:nvSpPr>
          <p:cNvPr id="11" name="Content Placeholder 10">
            <a:extLst>
              <a:ext uri="{FF2B5EF4-FFF2-40B4-BE49-F238E27FC236}">
                <a16:creationId xmlns:a16="http://schemas.microsoft.com/office/drawing/2014/main" id="{2E7CF1FD-E80F-976A-69AF-9506A98DF37D}"/>
              </a:ext>
            </a:extLst>
          </p:cNvPr>
          <p:cNvSpPr>
            <a:spLocks noGrp="1"/>
          </p:cNvSpPr>
          <p:nvPr>
            <p:ph idx="1"/>
          </p:nvPr>
        </p:nvSpPr>
        <p:spPr/>
        <p:txBody>
          <a:bodyPr>
            <a:normAutofit fontScale="70000" lnSpcReduction="20000"/>
          </a:bodyPr>
          <a:lstStyle/>
          <a:p>
            <a:r>
              <a:rPr lang="en-CA" dirty="0"/>
              <a:t>Welcome</a:t>
            </a:r>
          </a:p>
          <a:p>
            <a:r>
              <a:rPr lang="en-CA" dirty="0"/>
              <a:t>Principal’s Report</a:t>
            </a:r>
          </a:p>
          <a:p>
            <a:r>
              <a:rPr lang="en-CA" dirty="0"/>
              <a:t>Treasurer Report</a:t>
            </a:r>
          </a:p>
          <a:p>
            <a:r>
              <a:rPr lang="en-CA" dirty="0"/>
              <a:t>PAC Report</a:t>
            </a:r>
          </a:p>
          <a:p>
            <a:pPr lvl="1"/>
            <a:r>
              <a:rPr lang="en-CA" dirty="0"/>
              <a:t>Recent PAC Events</a:t>
            </a:r>
          </a:p>
          <a:p>
            <a:pPr lvl="1"/>
            <a:r>
              <a:rPr lang="en-CA" dirty="0"/>
              <a:t>Alumni scholarship applications (May 9)</a:t>
            </a:r>
          </a:p>
          <a:p>
            <a:pPr lvl="1"/>
            <a:r>
              <a:rPr lang="en-CA" dirty="0"/>
              <a:t>June Celebration (June 6)</a:t>
            </a:r>
          </a:p>
          <a:p>
            <a:pPr lvl="1"/>
            <a:r>
              <a:rPr lang="en-CA" dirty="0"/>
              <a:t>Teacher Appreciation Luncheon (June 17)</a:t>
            </a:r>
          </a:p>
          <a:p>
            <a:pPr lvl="1"/>
            <a:r>
              <a:rPr lang="en-CA" dirty="0"/>
              <a:t>Direct Drive</a:t>
            </a:r>
          </a:p>
          <a:p>
            <a:pPr lvl="1"/>
            <a:r>
              <a:rPr lang="en-CA" dirty="0"/>
              <a:t>Open roles on PAC Exec</a:t>
            </a:r>
          </a:p>
          <a:p>
            <a:pPr lvl="1"/>
            <a:r>
              <a:rPr lang="en-CA" dirty="0"/>
              <a:t>Next Parent Coffee Morning (May 27)</a:t>
            </a:r>
          </a:p>
          <a:p>
            <a:pPr lvl="1"/>
            <a:r>
              <a:rPr lang="en-CA" dirty="0"/>
              <a:t>QM PAC AGM (June 3)</a:t>
            </a:r>
          </a:p>
          <a:p>
            <a:r>
              <a:rPr lang="en-CA" dirty="0"/>
              <a:t>Wrap-up</a:t>
            </a:r>
          </a:p>
        </p:txBody>
      </p:sp>
      <p:sp>
        <p:nvSpPr>
          <p:cNvPr id="16" name="Oval Callout 15">
            <a:extLst>
              <a:ext uri="{FF2B5EF4-FFF2-40B4-BE49-F238E27FC236}">
                <a16:creationId xmlns:a16="http://schemas.microsoft.com/office/drawing/2014/main" id="{47F62BB7-471C-9C1C-AD49-CBC8C7A139B1}"/>
              </a:ext>
            </a:extLst>
          </p:cNvPr>
          <p:cNvSpPr/>
          <p:nvPr/>
        </p:nvSpPr>
        <p:spPr>
          <a:xfrm>
            <a:off x="5771321" y="715100"/>
            <a:ext cx="3250096" cy="140507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 move to approve the agenda”</a:t>
            </a:r>
          </a:p>
        </p:txBody>
      </p:sp>
      <p:sp>
        <p:nvSpPr>
          <p:cNvPr id="17" name="Oval Callout 16">
            <a:extLst>
              <a:ext uri="{FF2B5EF4-FFF2-40B4-BE49-F238E27FC236}">
                <a16:creationId xmlns:a16="http://schemas.microsoft.com/office/drawing/2014/main" id="{45930C99-8999-C029-3201-443B3C008D1A}"/>
              </a:ext>
            </a:extLst>
          </p:cNvPr>
          <p:cNvSpPr/>
          <p:nvPr/>
        </p:nvSpPr>
        <p:spPr>
          <a:xfrm>
            <a:off x="7586870" y="2302736"/>
            <a:ext cx="3250096" cy="1405075"/>
          </a:xfrm>
          <a:prstGeom prst="wedgeEllipseCallout">
            <a:avLst>
              <a:gd name="adj1" fmla="val 38188"/>
              <a:gd name="adj2" fmla="val 67452"/>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dirty="0"/>
              <a:t>“I second”</a:t>
            </a:r>
          </a:p>
        </p:txBody>
      </p:sp>
      <p:sp>
        <p:nvSpPr>
          <p:cNvPr id="18" name="Oval Callout 17">
            <a:extLst>
              <a:ext uri="{FF2B5EF4-FFF2-40B4-BE49-F238E27FC236}">
                <a16:creationId xmlns:a16="http://schemas.microsoft.com/office/drawing/2014/main" id="{BB9E61F4-409D-8BB3-D704-FB4CAF5ADDAD}"/>
              </a:ext>
            </a:extLst>
          </p:cNvPr>
          <p:cNvSpPr/>
          <p:nvPr/>
        </p:nvSpPr>
        <p:spPr>
          <a:xfrm>
            <a:off x="5771321" y="3863181"/>
            <a:ext cx="3250096" cy="1405075"/>
          </a:xfrm>
          <a:prstGeom prst="wedgeEllipseCallout">
            <a:avLst>
              <a:gd name="adj1" fmla="val -38265"/>
              <a:gd name="adj2" fmla="val 65330"/>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“Is there anyone opposed”?</a:t>
            </a:r>
          </a:p>
        </p:txBody>
      </p:sp>
    </p:spTree>
    <p:extLst>
      <p:ext uri="{BB962C8B-B14F-4D97-AF65-F5344CB8AC3E}">
        <p14:creationId xmlns:p14="http://schemas.microsoft.com/office/powerpoint/2010/main" val="408144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71D8A40-D820-C64F-7239-AC819530B370}"/>
              </a:ext>
            </a:extLst>
          </p:cNvPr>
          <p:cNvPicPr>
            <a:picLocks noChangeAspect="1"/>
          </p:cNvPicPr>
          <p:nvPr/>
        </p:nvPicPr>
        <p:blipFill>
          <a:blip r:embed="rId2"/>
          <a:stretch>
            <a:fillRect/>
          </a:stretch>
        </p:blipFill>
        <p:spPr>
          <a:xfrm>
            <a:off x="4460729" y="1866427"/>
            <a:ext cx="3265489" cy="4225927"/>
          </a:xfrm>
          <a:prstGeom prst="rect">
            <a:avLst/>
          </a:prstGeom>
          <a:solidFill>
            <a:schemeClr val="bg1"/>
          </a:solidFill>
          <a:ln>
            <a:solidFill>
              <a:srgbClr val="0070C0"/>
            </a:solidFill>
          </a:ln>
        </p:spPr>
      </p:pic>
      <p:pic>
        <p:nvPicPr>
          <p:cNvPr id="15" name="Picture 14">
            <a:extLst>
              <a:ext uri="{FF2B5EF4-FFF2-40B4-BE49-F238E27FC236}">
                <a16:creationId xmlns:a16="http://schemas.microsoft.com/office/drawing/2014/main" id="{88623423-FEAB-7F91-DA65-0B1C253C8839}"/>
              </a:ext>
            </a:extLst>
          </p:cNvPr>
          <p:cNvPicPr>
            <a:picLocks noChangeAspect="1"/>
          </p:cNvPicPr>
          <p:nvPr/>
        </p:nvPicPr>
        <p:blipFill>
          <a:blip r:embed="rId3"/>
          <a:stretch>
            <a:fillRect/>
          </a:stretch>
        </p:blipFill>
        <p:spPr>
          <a:xfrm>
            <a:off x="4344565" y="1752145"/>
            <a:ext cx="3265490" cy="4225927"/>
          </a:xfrm>
          <a:prstGeom prst="rect">
            <a:avLst/>
          </a:prstGeom>
          <a:solidFill>
            <a:schemeClr val="bg1"/>
          </a:solidFill>
          <a:ln>
            <a:solidFill>
              <a:srgbClr val="0070C0"/>
            </a:solidFill>
          </a:ln>
        </p:spPr>
      </p:pic>
      <p:pic>
        <p:nvPicPr>
          <p:cNvPr id="14" name="Picture 13">
            <a:extLst>
              <a:ext uri="{FF2B5EF4-FFF2-40B4-BE49-F238E27FC236}">
                <a16:creationId xmlns:a16="http://schemas.microsoft.com/office/drawing/2014/main" id="{BF004B55-AF73-4186-6D4C-C639BFE7484C}"/>
              </a:ext>
            </a:extLst>
          </p:cNvPr>
          <p:cNvPicPr>
            <a:picLocks noChangeAspect="1"/>
          </p:cNvPicPr>
          <p:nvPr/>
        </p:nvPicPr>
        <p:blipFill>
          <a:blip r:embed="rId4"/>
          <a:stretch>
            <a:fillRect/>
          </a:stretch>
        </p:blipFill>
        <p:spPr>
          <a:xfrm>
            <a:off x="4223348" y="1661271"/>
            <a:ext cx="3265491" cy="4225928"/>
          </a:xfrm>
          <a:prstGeom prst="rect">
            <a:avLst/>
          </a:prstGeom>
          <a:solidFill>
            <a:schemeClr val="bg1"/>
          </a:solidFill>
          <a:ln>
            <a:solidFill>
              <a:srgbClr val="0070C0"/>
            </a:solidFill>
          </a:ln>
        </p:spPr>
      </p:pic>
      <p:pic>
        <p:nvPicPr>
          <p:cNvPr id="4" name="Picture 3">
            <a:extLst>
              <a:ext uri="{FF2B5EF4-FFF2-40B4-BE49-F238E27FC236}">
                <a16:creationId xmlns:a16="http://schemas.microsoft.com/office/drawing/2014/main" id="{078A4039-586E-00C8-4809-8C647DE8E44D}"/>
              </a:ext>
            </a:extLst>
          </p:cNvPr>
          <p:cNvPicPr>
            <a:picLocks noChangeAspect="1"/>
          </p:cNvPicPr>
          <p:nvPr/>
        </p:nvPicPr>
        <p:blipFill>
          <a:blip r:embed="rId5"/>
          <a:stretch>
            <a:fillRect/>
          </a:stretch>
        </p:blipFill>
        <p:spPr>
          <a:xfrm>
            <a:off x="4102131" y="1554225"/>
            <a:ext cx="3265490" cy="4225928"/>
          </a:xfrm>
          <a:prstGeom prst="rect">
            <a:avLst/>
          </a:prstGeom>
          <a:solidFill>
            <a:schemeClr val="bg1"/>
          </a:solidFill>
          <a:ln>
            <a:solidFill>
              <a:srgbClr val="0070C0"/>
            </a:solidFill>
          </a:ln>
        </p:spPr>
      </p:pic>
      <p:pic>
        <p:nvPicPr>
          <p:cNvPr id="13" name="Picture 12">
            <a:extLst>
              <a:ext uri="{FF2B5EF4-FFF2-40B4-BE49-F238E27FC236}">
                <a16:creationId xmlns:a16="http://schemas.microsoft.com/office/drawing/2014/main" id="{57B07D8E-3EE5-3CBD-CCA9-C637E65E59C1}"/>
              </a:ext>
            </a:extLst>
          </p:cNvPr>
          <p:cNvPicPr>
            <a:picLocks noChangeAspect="1"/>
          </p:cNvPicPr>
          <p:nvPr/>
        </p:nvPicPr>
        <p:blipFill>
          <a:blip r:embed="rId6"/>
          <a:stretch>
            <a:fillRect/>
          </a:stretch>
        </p:blipFill>
        <p:spPr>
          <a:xfrm>
            <a:off x="391101" y="1764707"/>
            <a:ext cx="3255782" cy="4213365"/>
          </a:xfrm>
          <a:prstGeom prst="rect">
            <a:avLst/>
          </a:prstGeom>
          <a:solidFill>
            <a:schemeClr val="bg1"/>
          </a:solidFill>
          <a:ln>
            <a:solidFill>
              <a:srgbClr val="0070C0"/>
            </a:solidFill>
          </a:ln>
        </p:spPr>
      </p:pic>
      <p:pic>
        <p:nvPicPr>
          <p:cNvPr id="8" name="Picture 7">
            <a:extLst>
              <a:ext uri="{FF2B5EF4-FFF2-40B4-BE49-F238E27FC236}">
                <a16:creationId xmlns:a16="http://schemas.microsoft.com/office/drawing/2014/main" id="{84C5FB65-854F-0EB5-A530-355AFC4492E8}"/>
              </a:ext>
            </a:extLst>
          </p:cNvPr>
          <p:cNvPicPr>
            <a:picLocks noChangeAspect="1"/>
          </p:cNvPicPr>
          <p:nvPr/>
        </p:nvPicPr>
        <p:blipFill>
          <a:blip r:embed="rId7"/>
          <a:stretch>
            <a:fillRect/>
          </a:stretch>
        </p:blipFill>
        <p:spPr>
          <a:xfrm>
            <a:off x="260176" y="1661271"/>
            <a:ext cx="3265490" cy="4225928"/>
          </a:xfrm>
          <a:prstGeom prst="rect">
            <a:avLst/>
          </a:prstGeom>
          <a:solidFill>
            <a:schemeClr val="bg1"/>
          </a:solidFill>
          <a:ln>
            <a:solidFill>
              <a:srgbClr val="0070C0"/>
            </a:solidFill>
          </a:ln>
        </p:spPr>
      </p:pic>
      <p:sp>
        <p:nvSpPr>
          <p:cNvPr id="2" name="Title 1">
            <a:extLst>
              <a:ext uri="{FF2B5EF4-FFF2-40B4-BE49-F238E27FC236}">
                <a16:creationId xmlns:a16="http://schemas.microsoft.com/office/drawing/2014/main" id="{15EC1CC8-2509-EFBE-4172-2BC4AA2E4F1E}"/>
              </a:ext>
            </a:extLst>
          </p:cNvPr>
          <p:cNvSpPr>
            <a:spLocks noGrp="1"/>
          </p:cNvSpPr>
          <p:nvPr>
            <p:ph type="title"/>
          </p:nvPr>
        </p:nvSpPr>
        <p:spPr/>
        <p:txBody>
          <a:bodyPr/>
          <a:lstStyle/>
          <a:p>
            <a:pPr algn="l"/>
            <a:r>
              <a:rPr lang="en-US" dirty="0"/>
              <a:t>Minutes Approval – March and April 2025</a:t>
            </a:r>
          </a:p>
        </p:txBody>
      </p:sp>
      <p:sp>
        <p:nvSpPr>
          <p:cNvPr id="9" name="TextBox 8">
            <a:extLst>
              <a:ext uri="{FF2B5EF4-FFF2-40B4-BE49-F238E27FC236}">
                <a16:creationId xmlns:a16="http://schemas.microsoft.com/office/drawing/2014/main" id="{68D57547-740B-08A0-4F88-10FE86B4FAA7}"/>
              </a:ext>
            </a:extLst>
          </p:cNvPr>
          <p:cNvSpPr txBox="1"/>
          <p:nvPr/>
        </p:nvSpPr>
        <p:spPr>
          <a:xfrm>
            <a:off x="609600" y="1077847"/>
            <a:ext cx="6783238" cy="369332"/>
          </a:xfrm>
          <a:prstGeom prst="rect">
            <a:avLst/>
          </a:prstGeom>
          <a:noFill/>
        </p:spPr>
        <p:txBody>
          <a:bodyPr wrap="square">
            <a:spAutoFit/>
          </a:bodyPr>
          <a:lstStyle/>
          <a:p>
            <a:r>
              <a:rPr lang="en-US" dirty="0"/>
              <a:t>https://</a:t>
            </a:r>
            <a:r>
              <a:rPr lang="en-US" dirty="0" err="1"/>
              <a:t>www.queenmarypac.com</a:t>
            </a:r>
            <a:r>
              <a:rPr lang="en-US" dirty="0"/>
              <a:t>/about/meeting-minutes-2024-2025</a:t>
            </a:r>
          </a:p>
        </p:txBody>
      </p:sp>
      <p:sp>
        <p:nvSpPr>
          <p:cNvPr id="10" name="Oval Callout 9">
            <a:extLst>
              <a:ext uri="{FF2B5EF4-FFF2-40B4-BE49-F238E27FC236}">
                <a16:creationId xmlns:a16="http://schemas.microsoft.com/office/drawing/2014/main" id="{C9CA5FEE-3E49-5489-B8E8-2908145CFBCC}"/>
              </a:ext>
            </a:extLst>
          </p:cNvPr>
          <p:cNvSpPr/>
          <p:nvPr/>
        </p:nvSpPr>
        <p:spPr>
          <a:xfrm>
            <a:off x="7033590" y="1226997"/>
            <a:ext cx="3250096" cy="1405075"/>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 move to approve the minutes”</a:t>
            </a:r>
          </a:p>
        </p:txBody>
      </p:sp>
      <p:sp>
        <p:nvSpPr>
          <p:cNvPr id="11" name="Oval Callout 10">
            <a:extLst>
              <a:ext uri="{FF2B5EF4-FFF2-40B4-BE49-F238E27FC236}">
                <a16:creationId xmlns:a16="http://schemas.microsoft.com/office/drawing/2014/main" id="{0B858ABE-86AD-696E-0277-5F29B77A78D0}"/>
              </a:ext>
            </a:extLst>
          </p:cNvPr>
          <p:cNvSpPr/>
          <p:nvPr/>
        </p:nvSpPr>
        <p:spPr>
          <a:xfrm>
            <a:off x="8849139" y="2814633"/>
            <a:ext cx="3250096" cy="1405075"/>
          </a:xfrm>
          <a:prstGeom prst="wedgeEllipseCallout">
            <a:avLst>
              <a:gd name="adj1" fmla="val 38188"/>
              <a:gd name="adj2" fmla="val 67452"/>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dirty="0"/>
              <a:t>“I second”</a:t>
            </a:r>
          </a:p>
        </p:txBody>
      </p:sp>
      <p:sp>
        <p:nvSpPr>
          <p:cNvPr id="12" name="Oval Callout 11">
            <a:extLst>
              <a:ext uri="{FF2B5EF4-FFF2-40B4-BE49-F238E27FC236}">
                <a16:creationId xmlns:a16="http://schemas.microsoft.com/office/drawing/2014/main" id="{29147170-D5AC-7B88-7E40-B1DF2214744F}"/>
              </a:ext>
            </a:extLst>
          </p:cNvPr>
          <p:cNvSpPr/>
          <p:nvPr/>
        </p:nvSpPr>
        <p:spPr>
          <a:xfrm>
            <a:off x="7033590" y="4375078"/>
            <a:ext cx="3250096" cy="1405075"/>
          </a:xfrm>
          <a:prstGeom prst="wedgeEllipseCallout">
            <a:avLst>
              <a:gd name="adj1" fmla="val -38265"/>
              <a:gd name="adj2" fmla="val 65330"/>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dirty="0"/>
              <a:t>“Is there anyone opposed”?</a:t>
            </a:r>
          </a:p>
        </p:txBody>
      </p:sp>
      <p:pic>
        <p:nvPicPr>
          <p:cNvPr id="5" name="Picture 4">
            <a:extLst>
              <a:ext uri="{FF2B5EF4-FFF2-40B4-BE49-F238E27FC236}">
                <a16:creationId xmlns:a16="http://schemas.microsoft.com/office/drawing/2014/main" id="{492FBFD7-2953-A414-A4FA-A0DCC2B0A202}"/>
              </a:ext>
            </a:extLst>
          </p:cNvPr>
          <p:cNvPicPr>
            <a:picLocks noChangeAspect="1"/>
          </p:cNvPicPr>
          <p:nvPr/>
        </p:nvPicPr>
        <p:blipFill>
          <a:blip r:embed="rId8"/>
          <a:stretch>
            <a:fillRect/>
          </a:stretch>
        </p:blipFill>
        <p:spPr>
          <a:xfrm>
            <a:off x="138959" y="1554225"/>
            <a:ext cx="3265490" cy="4225928"/>
          </a:xfrm>
          <a:prstGeom prst="rect">
            <a:avLst/>
          </a:prstGeom>
          <a:solidFill>
            <a:schemeClr val="bg1"/>
          </a:solidFill>
          <a:ln>
            <a:solidFill>
              <a:srgbClr val="0070C0"/>
            </a:solidFill>
          </a:ln>
        </p:spPr>
      </p:pic>
    </p:spTree>
    <p:extLst>
      <p:ext uri="{BB962C8B-B14F-4D97-AF65-F5344CB8AC3E}">
        <p14:creationId xmlns:p14="http://schemas.microsoft.com/office/powerpoint/2010/main" val="3337768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3C55-2C5B-0300-D34E-FF404D8E3AD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9FADDE2-E03F-8495-E77A-0E8979CD6080}"/>
              </a:ext>
            </a:extLst>
          </p:cNvPr>
          <p:cNvPicPr>
            <a:picLocks noChangeAspect="1"/>
          </p:cNvPicPr>
          <p:nvPr/>
        </p:nvPicPr>
        <p:blipFill>
          <a:blip r:embed="rId2"/>
          <a:stretch>
            <a:fillRect/>
          </a:stretch>
        </p:blipFill>
        <p:spPr>
          <a:xfrm>
            <a:off x="3713922" y="0"/>
            <a:ext cx="8478078" cy="6355893"/>
          </a:xfrm>
          <a:prstGeom prst="rect">
            <a:avLst/>
          </a:prstGeom>
        </p:spPr>
      </p:pic>
      <p:sp>
        <p:nvSpPr>
          <p:cNvPr id="2" name="Title 1">
            <a:extLst>
              <a:ext uri="{FF2B5EF4-FFF2-40B4-BE49-F238E27FC236}">
                <a16:creationId xmlns:a16="http://schemas.microsoft.com/office/drawing/2014/main" id="{E12A395D-ACE5-C80A-3490-0C2A7C5095E9}"/>
              </a:ext>
            </a:extLst>
          </p:cNvPr>
          <p:cNvSpPr>
            <a:spLocks noGrp="1"/>
          </p:cNvSpPr>
          <p:nvPr>
            <p:ph type="title"/>
          </p:nvPr>
        </p:nvSpPr>
        <p:spPr>
          <a:xfrm>
            <a:off x="609600" y="274638"/>
            <a:ext cx="10972800" cy="1143000"/>
          </a:xfrm>
        </p:spPr>
        <p:txBody>
          <a:bodyPr/>
          <a:lstStyle/>
          <a:p>
            <a:r>
              <a:rPr lang="en-US" dirty="0"/>
              <a:t>Agenda</a:t>
            </a:r>
          </a:p>
        </p:txBody>
      </p:sp>
      <p:sp>
        <p:nvSpPr>
          <p:cNvPr id="7" name="Content Placeholder 6">
            <a:extLst>
              <a:ext uri="{FF2B5EF4-FFF2-40B4-BE49-F238E27FC236}">
                <a16:creationId xmlns:a16="http://schemas.microsoft.com/office/drawing/2014/main" id="{343C9C88-0202-5DC4-9A28-B654C312426C}"/>
              </a:ext>
            </a:extLst>
          </p:cNvPr>
          <p:cNvSpPr>
            <a:spLocks noGrp="1"/>
          </p:cNvSpPr>
          <p:nvPr>
            <p:ph idx="1"/>
          </p:nvPr>
        </p:nvSpPr>
        <p:spPr>
          <a:xfrm>
            <a:off x="609600" y="1600201"/>
            <a:ext cx="10972800" cy="4525963"/>
          </a:xfrm>
        </p:spPr>
        <p:txBody>
          <a:bodyPr>
            <a:normAutofit fontScale="70000" lnSpcReduction="20000"/>
          </a:bodyPr>
          <a:lstStyle/>
          <a:p>
            <a:r>
              <a:rPr lang="en-CA" dirty="0"/>
              <a:t>Welcome</a:t>
            </a:r>
          </a:p>
          <a:p>
            <a:r>
              <a:rPr lang="en-CA" dirty="0"/>
              <a:t>Principal’s Report</a:t>
            </a:r>
          </a:p>
          <a:p>
            <a:r>
              <a:rPr lang="en-CA" dirty="0"/>
              <a:t>Treasurer Report</a:t>
            </a:r>
          </a:p>
          <a:p>
            <a:r>
              <a:rPr lang="en-CA" dirty="0"/>
              <a:t>PAC Report</a:t>
            </a:r>
          </a:p>
          <a:p>
            <a:pPr lvl="1"/>
            <a:r>
              <a:rPr lang="en-CA" dirty="0"/>
              <a:t>Recent PAC Events</a:t>
            </a:r>
          </a:p>
          <a:p>
            <a:pPr lvl="1"/>
            <a:r>
              <a:rPr lang="en-CA" dirty="0"/>
              <a:t>Alumni scholarship applications (May 9)</a:t>
            </a:r>
          </a:p>
          <a:p>
            <a:pPr lvl="1"/>
            <a:r>
              <a:rPr lang="en-CA" dirty="0"/>
              <a:t>June Celebration (June 6)</a:t>
            </a:r>
          </a:p>
          <a:p>
            <a:pPr lvl="1"/>
            <a:r>
              <a:rPr lang="en-CA" dirty="0"/>
              <a:t>Teacher Appreciation Luncheon (June 17)</a:t>
            </a:r>
          </a:p>
          <a:p>
            <a:pPr lvl="1"/>
            <a:r>
              <a:rPr lang="en-CA" dirty="0"/>
              <a:t>Direct Drive</a:t>
            </a:r>
          </a:p>
          <a:p>
            <a:pPr lvl="1"/>
            <a:r>
              <a:rPr lang="en-CA" dirty="0"/>
              <a:t>Open roles on PAC Exec</a:t>
            </a:r>
          </a:p>
          <a:p>
            <a:pPr lvl="1"/>
            <a:r>
              <a:rPr lang="en-CA" dirty="0"/>
              <a:t>Next Parent Coffee Morning (May 27)</a:t>
            </a:r>
          </a:p>
          <a:p>
            <a:pPr lvl="1"/>
            <a:r>
              <a:rPr lang="en-CA" dirty="0"/>
              <a:t>QM PAC AGM (June 3)</a:t>
            </a:r>
          </a:p>
          <a:p>
            <a:r>
              <a:rPr lang="en-CA" dirty="0"/>
              <a:t>Wrap-up</a:t>
            </a:r>
          </a:p>
        </p:txBody>
      </p:sp>
      <p:sp>
        <p:nvSpPr>
          <p:cNvPr id="4" name="Rounded Rectangle 3">
            <a:extLst>
              <a:ext uri="{FF2B5EF4-FFF2-40B4-BE49-F238E27FC236}">
                <a16:creationId xmlns:a16="http://schemas.microsoft.com/office/drawing/2014/main" id="{4A9D60C4-297B-4C9F-550C-61A91ACC041D}"/>
              </a:ext>
            </a:extLst>
          </p:cNvPr>
          <p:cNvSpPr/>
          <p:nvPr/>
        </p:nvSpPr>
        <p:spPr>
          <a:xfrm>
            <a:off x="536713" y="1918253"/>
            <a:ext cx="7822096" cy="347868"/>
          </a:xfrm>
          <a:prstGeom prst="roundRect">
            <a:avLst/>
          </a:prstGeom>
          <a:solidFill>
            <a:srgbClr val="8064A2">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062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BFC4-D6E3-11F8-A66C-DA6CA6550729}"/>
              </a:ext>
            </a:extLst>
          </p:cNvPr>
          <p:cNvSpPr>
            <a:spLocks noGrp="1"/>
          </p:cNvSpPr>
          <p:nvPr>
            <p:ph type="title"/>
          </p:nvPr>
        </p:nvSpPr>
        <p:spPr>
          <a:xfrm>
            <a:off x="609600" y="274638"/>
            <a:ext cx="10972800" cy="1143000"/>
          </a:xfrm>
        </p:spPr>
        <p:txBody>
          <a:bodyPr/>
          <a:lstStyle/>
          <a:p>
            <a:r>
              <a:rPr lang="en-US" dirty="0"/>
              <a:t>Principal’s Report (Elyssa)</a:t>
            </a:r>
          </a:p>
        </p:txBody>
      </p:sp>
    </p:spTree>
    <p:extLst>
      <p:ext uri="{BB962C8B-B14F-4D97-AF65-F5344CB8AC3E}">
        <p14:creationId xmlns:p14="http://schemas.microsoft.com/office/powerpoint/2010/main" val="2651092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EB8CB-AE00-33D9-1D0B-E715E1195D4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76C2A1C-EF3B-C295-6029-741F179A9ADC}"/>
              </a:ext>
            </a:extLst>
          </p:cNvPr>
          <p:cNvPicPr>
            <a:picLocks noChangeAspect="1"/>
          </p:cNvPicPr>
          <p:nvPr/>
        </p:nvPicPr>
        <p:blipFill>
          <a:blip r:embed="rId2"/>
          <a:stretch>
            <a:fillRect/>
          </a:stretch>
        </p:blipFill>
        <p:spPr>
          <a:xfrm>
            <a:off x="3713922" y="0"/>
            <a:ext cx="8478078" cy="6355893"/>
          </a:xfrm>
          <a:prstGeom prst="rect">
            <a:avLst/>
          </a:prstGeom>
        </p:spPr>
      </p:pic>
      <p:sp>
        <p:nvSpPr>
          <p:cNvPr id="2" name="Title 1">
            <a:extLst>
              <a:ext uri="{FF2B5EF4-FFF2-40B4-BE49-F238E27FC236}">
                <a16:creationId xmlns:a16="http://schemas.microsoft.com/office/drawing/2014/main" id="{C3FF12B3-D13E-ED60-CB6B-FCC1D660621A}"/>
              </a:ext>
            </a:extLst>
          </p:cNvPr>
          <p:cNvSpPr>
            <a:spLocks noGrp="1"/>
          </p:cNvSpPr>
          <p:nvPr>
            <p:ph type="title"/>
          </p:nvPr>
        </p:nvSpPr>
        <p:spPr>
          <a:xfrm>
            <a:off x="609600" y="274638"/>
            <a:ext cx="10972800" cy="1143000"/>
          </a:xfrm>
        </p:spPr>
        <p:txBody>
          <a:bodyPr/>
          <a:lstStyle/>
          <a:p>
            <a:r>
              <a:rPr lang="en-US" dirty="0"/>
              <a:t>Agenda</a:t>
            </a:r>
          </a:p>
        </p:txBody>
      </p:sp>
      <p:sp>
        <p:nvSpPr>
          <p:cNvPr id="7" name="Content Placeholder 6">
            <a:extLst>
              <a:ext uri="{FF2B5EF4-FFF2-40B4-BE49-F238E27FC236}">
                <a16:creationId xmlns:a16="http://schemas.microsoft.com/office/drawing/2014/main" id="{BF7F67FA-7CBA-5833-387F-786FF346A3CC}"/>
              </a:ext>
            </a:extLst>
          </p:cNvPr>
          <p:cNvSpPr>
            <a:spLocks noGrp="1"/>
          </p:cNvSpPr>
          <p:nvPr>
            <p:ph idx="1"/>
          </p:nvPr>
        </p:nvSpPr>
        <p:spPr>
          <a:xfrm>
            <a:off x="609600" y="1600201"/>
            <a:ext cx="10972800" cy="4525963"/>
          </a:xfrm>
        </p:spPr>
        <p:txBody>
          <a:bodyPr>
            <a:normAutofit fontScale="70000" lnSpcReduction="20000"/>
          </a:bodyPr>
          <a:lstStyle/>
          <a:p>
            <a:r>
              <a:rPr lang="en-CA" dirty="0"/>
              <a:t>Welcome</a:t>
            </a:r>
          </a:p>
          <a:p>
            <a:r>
              <a:rPr lang="en-CA" dirty="0"/>
              <a:t>Principal’s Report</a:t>
            </a:r>
          </a:p>
          <a:p>
            <a:r>
              <a:rPr lang="en-CA" dirty="0"/>
              <a:t>Treasurer Report</a:t>
            </a:r>
          </a:p>
          <a:p>
            <a:r>
              <a:rPr lang="en-CA" dirty="0"/>
              <a:t>PAC Report</a:t>
            </a:r>
          </a:p>
          <a:p>
            <a:pPr lvl="1"/>
            <a:r>
              <a:rPr lang="en-CA" dirty="0"/>
              <a:t>Recent PAC Events</a:t>
            </a:r>
          </a:p>
          <a:p>
            <a:pPr lvl="1"/>
            <a:r>
              <a:rPr lang="en-CA" dirty="0"/>
              <a:t>Alumni scholarship applications (May 9)</a:t>
            </a:r>
          </a:p>
          <a:p>
            <a:pPr lvl="1"/>
            <a:r>
              <a:rPr lang="en-CA" dirty="0"/>
              <a:t>June Celebration (June 6)</a:t>
            </a:r>
          </a:p>
          <a:p>
            <a:pPr lvl="1"/>
            <a:r>
              <a:rPr lang="en-CA" dirty="0"/>
              <a:t>Teacher Appreciation Luncheon (June 17)</a:t>
            </a:r>
          </a:p>
          <a:p>
            <a:pPr lvl="1"/>
            <a:r>
              <a:rPr lang="en-CA" dirty="0"/>
              <a:t>Direct Drive</a:t>
            </a:r>
          </a:p>
          <a:p>
            <a:pPr lvl="1"/>
            <a:r>
              <a:rPr lang="en-CA" dirty="0"/>
              <a:t>Open roles on PAC Exec</a:t>
            </a:r>
          </a:p>
          <a:p>
            <a:pPr lvl="1"/>
            <a:r>
              <a:rPr lang="en-CA" dirty="0"/>
              <a:t>Next Parent Coffee Morning (May 27)</a:t>
            </a:r>
          </a:p>
          <a:p>
            <a:pPr lvl="1"/>
            <a:r>
              <a:rPr lang="en-CA" dirty="0"/>
              <a:t>QM PAC AGM (June 3)</a:t>
            </a:r>
          </a:p>
          <a:p>
            <a:r>
              <a:rPr lang="en-CA" dirty="0"/>
              <a:t>Wrap-up</a:t>
            </a:r>
          </a:p>
        </p:txBody>
      </p:sp>
      <p:sp>
        <p:nvSpPr>
          <p:cNvPr id="4" name="Rounded Rectangle 3">
            <a:extLst>
              <a:ext uri="{FF2B5EF4-FFF2-40B4-BE49-F238E27FC236}">
                <a16:creationId xmlns:a16="http://schemas.microsoft.com/office/drawing/2014/main" id="{246E90A9-3251-6084-0866-6D9C274CA923}"/>
              </a:ext>
            </a:extLst>
          </p:cNvPr>
          <p:cNvSpPr/>
          <p:nvPr/>
        </p:nvSpPr>
        <p:spPr>
          <a:xfrm>
            <a:off x="536713" y="2245032"/>
            <a:ext cx="7822096" cy="347868"/>
          </a:xfrm>
          <a:prstGeom prst="roundRect">
            <a:avLst/>
          </a:prstGeom>
          <a:solidFill>
            <a:srgbClr val="8064A2">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6098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33623</TotalTime>
  <Words>1663</Words>
  <Application>Microsoft Macintosh PowerPoint</Application>
  <PresentationFormat>Widescreen</PresentationFormat>
  <Paragraphs>262</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Aptos</vt:lpstr>
      <vt:lpstr>Arial</vt:lpstr>
      <vt:lpstr>Calibri</vt:lpstr>
      <vt:lpstr>Helvetica</vt:lpstr>
      <vt:lpstr>open sans</vt:lpstr>
      <vt:lpstr>Times</vt:lpstr>
      <vt:lpstr>Times New Roman</vt:lpstr>
      <vt:lpstr>Office Theme</vt:lpstr>
      <vt:lpstr>Queen Mary Elementary PAC Meeting</vt:lpstr>
      <vt:lpstr>PowerPoint Presentation</vt:lpstr>
      <vt:lpstr>Agenda</vt:lpstr>
      <vt:lpstr>Voting</vt:lpstr>
      <vt:lpstr>Agenda Approval</vt:lpstr>
      <vt:lpstr>Minutes Approval – March and April 2025</vt:lpstr>
      <vt:lpstr>Agenda</vt:lpstr>
      <vt:lpstr>Principal’s Report (Elyssa)</vt:lpstr>
      <vt:lpstr>Agenda</vt:lpstr>
      <vt:lpstr>Treasurers’ Report (Raymond)</vt:lpstr>
      <vt:lpstr>Agenda</vt:lpstr>
      <vt:lpstr>PAC Report</vt:lpstr>
      <vt:lpstr>Recent PAC Events / Shout-Outs</vt:lpstr>
      <vt:lpstr>PAC Report</vt:lpstr>
      <vt:lpstr>Alumni Scholarship Applications</vt:lpstr>
      <vt:lpstr>PAC Report</vt:lpstr>
      <vt:lpstr>June Celebration</vt:lpstr>
      <vt:lpstr>PAC Report</vt:lpstr>
      <vt:lpstr>Teacher Appreciation Luncheon</vt:lpstr>
      <vt:lpstr>PAC Report</vt:lpstr>
      <vt:lpstr>Direct Drive</vt:lpstr>
      <vt:lpstr>PAC Report</vt:lpstr>
      <vt:lpstr>Open Roles on PAC Exec</vt:lpstr>
      <vt:lpstr>PAC Report</vt:lpstr>
      <vt:lpstr>Parent Coffee Morning</vt:lpstr>
      <vt:lpstr>PAC Report</vt:lpstr>
      <vt:lpstr>Annual General Meeting </vt:lpstr>
      <vt:lpstr>Agenda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 Mary PAC AGM and September meeting</dc:title>
  <dc:creator>Robin Atkins</dc:creator>
  <cp:lastModifiedBy>Atkins, Robin</cp:lastModifiedBy>
  <cp:revision>352</cp:revision>
  <cp:lastPrinted>2022-09-26T01:13:07Z</cp:lastPrinted>
  <dcterms:created xsi:type="dcterms:W3CDTF">2022-09-15T16:31:31Z</dcterms:created>
  <dcterms:modified xsi:type="dcterms:W3CDTF">2025-05-07T03:19:43Z</dcterms:modified>
</cp:coreProperties>
</file>